
<file path=[Content_Types].xml><?xml version="1.0" encoding="utf-8"?>
<Types xmlns="http://schemas.openxmlformats.org/package/2006/content-types">
  <Default Extension="jpeg" ContentType="image/jpeg"/>
  <Default Extension="png" ContentType="image/png"/>
  <Default Extension="rels" ContentType="application/vnd.openxmlformats-package.relationships+xml"/>
  <Default Extension="webp" ContentType="image/webp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notesMasterIdLst>
    <p:notesMasterId r:id="rId20"/>
  </p:notesMasterIdLst>
  <p:sldIdLst>
    <p:sldId id="256" r:id="rId2"/>
    <p:sldId id="257" r:id="rId3"/>
    <p:sldId id="258" r:id="rId4"/>
    <p:sldId id="259" r:id="rId5"/>
    <p:sldId id="260" r:id="rId6"/>
    <p:sldId id="261" r:id="rId7"/>
    <p:sldId id="262" r:id="rId8"/>
    <p:sldId id="263" r:id="rId9"/>
    <p:sldId id="264" r:id="rId10"/>
    <p:sldId id="265" r:id="rId11"/>
    <p:sldId id="266" r:id="rId12"/>
    <p:sldId id="267" r:id="rId13"/>
    <p:sldId id="268" r:id="rId14"/>
    <p:sldId id="269" r:id="rId15"/>
    <p:sldId id="270" r:id="rId16"/>
    <p:sldId id="272" r:id="rId17"/>
    <p:sldId id="273" r:id="rId18"/>
    <p:sldId id="271" r:id="rId19"/>
  </p:sldIdLst>
  <p:sldSz cx="12192000" cy="6858000"/>
  <p:notesSz cx="6858000" cy="9144000"/>
  <p:defaultTextStyle>
    <a:defPPr>
      <a:defRPr lang="en-SI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9027" autoAdjust="0"/>
    <p:restoredTop sz="88730" autoAdjust="0"/>
  </p:normalViewPr>
  <p:slideViewPr>
    <p:cSldViewPr snapToGrid="0">
      <p:cViewPr varScale="1">
        <p:scale>
          <a:sx n="103" d="100"/>
          <a:sy n="103" d="100"/>
        </p:scale>
        <p:origin x="678" y="102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3" Type="http://schemas.openxmlformats.org/officeDocument/2006/relationships/slide" Target="slides/slide2.xml"/><Relationship Id="rId21" Type="http://schemas.openxmlformats.org/officeDocument/2006/relationships/presProps" Target="pres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notesMaster" Target="notesMasters/notesMaster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tableStyles" Target="tableStyles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theme" Target="theme/theme1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viewProps" Target="viewProp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8788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7498A7B9-6400-42B3-A4E7-DDC03D7E486D}" type="datetimeFigureOut">
              <a:rPr lang="en-SI" smtClean="0"/>
              <a:t>21/04/2022</a:t>
            </a:fld>
            <a:endParaRPr lang="en-SI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685800" y="1143000"/>
            <a:ext cx="5486400" cy="30861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SI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400550"/>
            <a:ext cx="5486400" cy="360045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SI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87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76CDBE35-CBB0-42D9-824C-DCB8180D9672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67809302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0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5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16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/>
              <a:t>Sink node can also be known as target node</a:t>
            </a:r>
          </a:p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CDBE35-CBB0-42D9-824C-DCB8180D9672}" type="slidenum">
              <a:rPr lang="en-SI" smtClean="0"/>
              <a:t>3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921477864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SI" dirty="0">
                <a:effectLst/>
              </a:rPr>
              <a:t>inputs    </a:t>
            </a:r>
            <a:br>
              <a:rPr lang="en-US" dirty="0">
                <a:effectLst/>
              </a:rPr>
            </a:br>
            <a:r>
              <a:rPr lang="en-SI" dirty="0">
                <a:effectLst/>
              </a:rPr>
              <a:t>C[n x n] : Capacity Matrix    </a:t>
            </a:r>
            <a:br>
              <a:rPr lang="en-US" dirty="0">
                <a:effectLst/>
              </a:rPr>
            </a:br>
            <a:r>
              <a:rPr lang="en-SI" dirty="0">
                <a:effectLst/>
              </a:rPr>
              <a:t>E[n x n] : Adjacency Matrix    </a:t>
            </a:r>
            <a:br>
              <a:rPr lang="en-US" dirty="0">
                <a:effectLst/>
              </a:rPr>
            </a:br>
            <a:r>
              <a:rPr lang="en-SI" dirty="0">
                <a:effectLst/>
              </a:rPr>
              <a:t>s : source    </a:t>
            </a:r>
            <a:br>
              <a:rPr lang="en-US" dirty="0">
                <a:effectLst/>
              </a:rPr>
            </a:br>
            <a:r>
              <a:rPr lang="en-SI" dirty="0">
                <a:effectLst/>
              </a:rPr>
              <a:t>t : sink</a:t>
            </a:r>
            <a:br>
              <a:rPr lang="en-US" dirty="0">
                <a:effectLst/>
              </a:rPr>
            </a:br>
            <a:r>
              <a:rPr lang="en-SI" dirty="0">
                <a:effectLst/>
              </a:rPr>
              <a:t>output    f : maximum flow</a:t>
            </a:r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CDBE35-CBB0-42D9-824C-DCB8180D9672}" type="slidenum">
              <a:rPr lang="en-SI" smtClean="0"/>
              <a:t>10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462847304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c(</a:t>
            </a:r>
            <a:r>
              <a:rPr lang="en-US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u,v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 – capacity, f(</a:t>
            </a:r>
            <a:r>
              <a:rPr lang="en-US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u,v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 - flow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G_f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– residual graph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G_L – level graph</a:t>
            </a:r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CDBE35-CBB0-42D9-824C-DCB8180D9672}" type="slidenum">
              <a:rPr lang="en-SI" smtClean="0"/>
              <a:t>15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792622468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Slide Image Placeholder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Notes Placeholder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r>
              <a:rPr lang="en-GB" dirty="0"/>
              <a:t>The following is a simulation of </a:t>
            </a:r>
            <a:r>
              <a:rPr lang="en-GB" dirty="0" err="1"/>
              <a:t>Dinic's</a:t>
            </a:r>
            <a:r>
              <a:rPr lang="en-GB" dirty="0"/>
              <a:t> algorithm. In the level graph </a:t>
            </a:r>
            <a:r>
              <a:rPr lang="en-GB" dirty="0">
                <a:effectLst/>
              </a:rPr>
              <a:t>G L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G_{L}} </a:t>
            </a:r>
            <a:r>
              <a:rPr lang="en-GB" dirty="0"/>
              <a:t>, the vertices with labels in red are the values </a:t>
            </a:r>
            <a:r>
              <a:rPr lang="en-GB" dirty="0" err="1">
                <a:effectLst/>
              </a:rPr>
              <a:t>dist</a:t>
            </a:r>
            <a:r>
              <a:rPr lang="en-GB" dirty="0">
                <a:effectLst/>
              </a:rPr>
              <a:t> ⁡ ( v )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\</a:t>
            </a:r>
            <a:r>
              <a:rPr lang="en-GB" dirty="0" err="1">
                <a:effectLst/>
              </a:rPr>
              <a:t>operatorname</a:t>
            </a:r>
            <a:r>
              <a:rPr lang="en-GB" dirty="0">
                <a:effectLst/>
              </a:rPr>
              <a:t> {</a:t>
            </a:r>
            <a:r>
              <a:rPr lang="en-GB" dirty="0" err="1">
                <a:effectLst/>
              </a:rPr>
              <a:t>dist</a:t>
            </a:r>
            <a:r>
              <a:rPr lang="en-GB" dirty="0">
                <a:effectLst/>
              </a:rPr>
              <a:t>} (v)} </a:t>
            </a:r>
            <a:r>
              <a:rPr lang="en-GB" dirty="0"/>
              <a:t>. The paths in blue form a blocking flow. </a:t>
            </a:r>
          </a:p>
          <a:p>
            <a:endParaRPr lang="en-GB" dirty="0"/>
          </a:p>
          <a:p>
            <a:r>
              <a:rPr lang="en-GB" dirty="0"/>
              <a:t>STEP 1</a:t>
            </a:r>
          </a:p>
          <a:p>
            <a:pPr algn="l"/>
            <a:r>
              <a:rPr lang="en-GB" dirty="0"/>
              <a:t>The blocking flow consists of </a:t>
            </a:r>
          </a:p>
          <a:p>
            <a:pPr algn="l">
              <a:buFont typeface="+mj-lt"/>
              <a:buAutoNum type="arabicPeriod"/>
            </a:pPr>
            <a:r>
              <a:rPr lang="en-GB" dirty="0">
                <a:effectLst/>
              </a:rPr>
              <a:t>{ s , 1 , 3 , t }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\{s,1,3,t\}} </a:t>
            </a:r>
            <a:r>
              <a:rPr lang="en-GB" dirty="0"/>
              <a:t>with 4 units of flow,</a:t>
            </a:r>
          </a:p>
          <a:p>
            <a:pPr algn="l">
              <a:buFont typeface="+mj-lt"/>
              <a:buAutoNum type="arabicPeriod"/>
            </a:pPr>
            <a:r>
              <a:rPr lang="en-GB" dirty="0">
                <a:effectLst/>
              </a:rPr>
              <a:t>{ s , 1 , 4 , t }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\{s,1,4,t\}} </a:t>
            </a:r>
            <a:r>
              <a:rPr lang="en-GB" dirty="0"/>
              <a:t>with 6 units of flow, and</a:t>
            </a:r>
          </a:p>
          <a:p>
            <a:pPr algn="l">
              <a:buFont typeface="+mj-lt"/>
              <a:buAutoNum type="arabicPeriod"/>
            </a:pPr>
            <a:r>
              <a:rPr lang="en-GB" dirty="0">
                <a:effectLst/>
              </a:rPr>
              <a:t>{ s , 2 , 4 , t }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\{s,2,4,t\}} </a:t>
            </a:r>
            <a:r>
              <a:rPr lang="en-GB" dirty="0"/>
              <a:t>with 4 units of flow.</a:t>
            </a:r>
          </a:p>
          <a:p>
            <a:pPr algn="l"/>
            <a:r>
              <a:rPr lang="en-GB" dirty="0"/>
              <a:t>Therefore, the blocking flow is of 14 units and the value of flow </a:t>
            </a:r>
            <a:r>
              <a:rPr lang="en-GB" dirty="0">
                <a:effectLst/>
              </a:rPr>
              <a:t>| f |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|f|} </a:t>
            </a:r>
            <a:r>
              <a:rPr lang="en-GB" dirty="0"/>
              <a:t>is 14. Note that each augmenting path in the blocking flow has </a:t>
            </a:r>
            <a:r>
              <a:rPr lang="en-GB" i="1" dirty="0"/>
              <a:t>3</a:t>
            </a:r>
            <a:r>
              <a:rPr lang="en-GB" dirty="0"/>
              <a:t> edges. </a:t>
            </a:r>
          </a:p>
          <a:p>
            <a:endParaRPr lang="en-GB" dirty="0"/>
          </a:p>
          <a:p>
            <a:r>
              <a:rPr lang="en-GB" dirty="0"/>
              <a:t>STEP 2</a:t>
            </a:r>
          </a:p>
          <a:p>
            <a:pPr algn="l"/>
            <a:r>
              <a:rPr lang="en-GB" dirty="0"/>
              <a:t>The blocking flow consists of </a:t>
            </a:r>
          </a:p>
          <a:p>
            <a:pPr algn="l">
              <a:buFont typeface="+mj-lt"/>
              <a:buAutoNum type="arabicPeriod"/>
            </a:pPr>
            <a:r>
              <a:rPr lang="en-GB" dirty="0">
                <a:effectLst/>
              </a:rPr>
              <a:t>{ s , 2 , 4 , 3 , t }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\{s,2,4,3,t\}} </a:t>
            </a:r>
            <a:r>
              <a:rPr lang="en-GB" dirty="0"/>
              <a:t>with 5 units of flow.</a:t>
            </a:r>
          </a:p>
          <a:p>
            <a:pPr algn="l"/>
            <a:r>
              <a:rPr lang="en-GB" dirty="0"/>
              <a:t>Therefore, the blocking flow is of 5 units and the value of flow </a:t>
            </a:r>
            <a:r>
              <a:rPr lang="en-GB" dirty="0">
                <a:effectLst/>
              </a:rPr>
              <a:t>| f |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|f|} </a:t>
            </a:r>
            <a:r>
              <a:rPr lang="en-GB" dirty="0"/>
              <a:t>is 14 + 5 = 19. Note that each augmenting path has 4 edges. </a:t>
            </a:r>
          </a:p>
          <a:p>
            <a:endParaRPr lang="en-GB" dirty="0"/>
          </a:p>
          <a:p>
            <a:r>
              <a:rPr lang="en-GB" dirty="0"/>
              <a:t>STEP 3</a:t>
            </a:r>
          </a:p>
          <a:p>
            <a:r>
              <a:rPr lang="en-GB" dirty="0"/>
              <a:t>Since </a:t>
            </a:r>
            <a:r>
              <a:rPr lang="en-GB" dirty="0">
                <a:effectLst/>
              </a:rPr>
              <a:t>t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t} </a:t>
            </a:r>
            <a:r>
              <a:rPr lang="en-GB" dirty="0"/>
              <a:t>cannot be reached in </a:t>
            </a:r>
            <a:r>
              <a:rPr lang="en-GB" dirty="0">
                <a:effectLst/>
              </a:rPr>
              <a:t>G f {\</a:t>
            </a:r>
            <a:r>
              <a:rPr lang="en-GB" dirty="0" err="1">
                <a:effectLst/>
              </a:rPr>
              <a:t>displaystyle</a:t>
            </a:r>
            <a:r>
              <a:rPr lang="en-GB" dirty="0">
                <a:effectLst/>
              </a:rPr>
              <a:t> G_{f}} </a:t>
            </a:r>
            <a:r>
              <a:rPr lang="en-GB" dirty="0"/>
              <a:t>, the algorithm terminates and returns a flow with maximum value of 19. Note that in each blocking flow, the number of edges in the augmenting path increases by at least 1.</a:t>
            </a:r>
          </a:p>
          <a:p>
            <a:endParaRPr lang="en-SI" dirty="0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5"/>
          </p:nvPr>
        </p:nvSpPr>
        <p:spPr/>
        <p:txBody>
          <a:bodyPr/>
          <a:lstStyle/>
          <a:p>
            <a:fld id="{76CDBE35-CBB0-42D9-824C-DCB8180D9672}" type="slidenum">
              <a:rPr lang="en-SI" smtClean="0"/>
              <a:t>16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14546238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8E9B2F7-BD7E-4EC4-A1F9-0C484769A033}"/>
              </a:ext>
            </a:extLst>
          </p:cNvPr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17854BBC-1105-4EF5-9CDA-3BD8411CD9B2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2C123C02-DF78-439E-B6B8-CDF29CB1FF1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57BA841-927E-4AE5-80C2-06AA3313668D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900F2DE5-1F4E-4D32-AC65-950443455134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FF9D07A-8E49-4F77-B447-EAE16D02B621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65965954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145BCB05-5880-4235-91ED-2DCAEF4F42F2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3251074-257F-406E-8479-B88D2C0531B7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65BA261F-FF69-4FC1-A3E8-4C453314567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1A0A19E-668E-4A66-BF8B-58A37DC7F17C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C66610-5103-4DE9-888D-6CE688976476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40F9E257-C4D3-4D09-9A4C-9615D7FDB4A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684006284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>
            <a:extLst>
              <a:ext uri="{FF2B5EF4-FFF2-40B4-BE49-F238E27FC236}">
                <a16:creationId xmlns:a16="http://schemas.microsoft.com/office/drawing/2014/main" id="{26A64442-4A7E-4EF4-A840-38EDF3F2802D}"/>
              </a:ext>
            </a:extLst>
          </p:cNvPr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Vertical Text Placeholder 2">
            <a:extLst>
              <a:ext uri="{FF2B5EF4-FFF2-40B4-BE49-F238E27FC236}">
                <a16:creationId xmlns:a16="http://schemas.microsoft.com/office/drawing/2014/main" id="{85A2B0E1-B92F-43C3-9FCC-68F8C913DC20}"/>
              </a:ext>
            </a:extLst>
          </p:cNvPr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2516287-3D45-42DF-A69D-6B3B2C2FE9AD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3925FDB-5DA3-4630-BAA4-4770F08B21FA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1E48B615-08F0-4BBD-90D7-B2C2470D788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BD3233E5-A85F-4E5E-A549-714DA141A17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69587737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448DB1CD-5862-4BCB-A37B-2C4FBB994D43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FE10E04-D1E8-4E8C-A676-EA407DA611E9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42067238-BA7B-4E5D-807B-3EE3E54DD1E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C7098A5-08DF-4CD2-BAF8-9F55318FC023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C105AC4-72B6-4644-9B43-F7C0C39B540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39BF1226-D3E4-4E2C-A1AF-939C10F2BA6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973725891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C36A27CF-0ABA-4D53-8306-2330D818281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F1767483-CE6A-470D-9863-E7C2DAD86308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A7F96266-DF25-46B6-B59F-43D79117E78B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6821950-9ACF-4DA6-82EF-A256AD6B7882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B31FC91C-02AD-4D0A-8323-6AB1C421FE4E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1FA6AABC-855D-40A2-8357-4E2744FFF7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185721047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04392CA2-79FA-44D5-B462-C77D6467B517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5CCBB469-DEAB-4D7F-8A41-B6917C404A30}"/>
              </a:ext>
            </a:extLst>
          </p:cNvPr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607A2E37-5701-4300-8EE3-4246C6B96114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6CB80FE9-37AF-40E0-B3E0-229C72131924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9A37D60E-8AD8-4D58-A9D7-A9C8054670DC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B88DCF79-7E35-45E6-B0ED-9E1BDE966FC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6AFF13E1-E14D-4BB6-9A76-2F333F0B6AF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865008134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B44B6021-4B55-4004-9658-131089E174B3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22B93C03-7BB4-4435-AFA7-24E04DA9A3C6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>
            <a:extLst>
              <a:ext uri="{FF2B5EF4-FFF2-40B4-BE49-F238E27FC236}">
                <a16:creationId xmlns:a16="http://schemas.microsoft.com/office/drawing/2014/main" id="{972F004E-638C-4EB9-AA1C-C16DF093476E}"/>
              </a:ext>
            </a:extLst>
          </p:cNvPr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5" name="Text Placeholder 4">
            <a:extLst>
              <a:ext uri="{FF2B5EF4-FFF2-40B4-BE49-F238E27FC236}">
                <a16:creationId xmlns:a16="http://schemas.microsoft.com/office/drawing/2014/main" id="{98B0916F-3477-4837-8D94-4FEEED2B356C}"/>
              </a:ext>
            </a:extLst>
          </p:cNvPr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>
            <a:extLst>
              <a:ext uri="{FF2B5EF4-FFF2-40B4-BE49-F238E27FC236}">
                <a16:creationId xmlns:a16="http://schemas.microsoft.com/office/drawing/2014/main" id="{FA09FE0E-D322-421F-A068-AF017CA40C29}"/>
              </a:ext>
            </a:extLst>
          </p:cNvPr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7" name="Date Placeholder 6">
            <a:extLst>
              <a:ext uri="{FF2B5EF4-FFF2-40B4-BE49-F238E27FC236}">
                <a16:creationId xmlns:a16="http://schemas.microsoft.com/office/drawing/2014/main" id="{0B0D50E4-84CE-4A37-9B4C-BCF9DFF946B3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DE40750-6100-43B1-B497-2C8FBF4DE29F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8" name="Footer Placeholder 7">
            <a:extLst>
              <a:ext uri="{FF2B5EF4-FFF2-40B4-BE49-F238E27FC236}">
                <a16:creationId xmlns:a16="http://schemas.microsoft.com/office/drawing/2014/main" id="{32634086-7119-4CDF-83A9-403C8087DE88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9" name="Slide Number Placeholder 8">
            <a:extLst>
              <a:ext uri="{FF2B5EF4-FFF2-40B4-BE49-F238E27FC236}">
                <a16:creationId xmlns:a16="http://schemas.microsoft.com/office/drawing/2014/main" id="{AB20985A-D6EC-42D8-A851-5151814B1B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95077660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8F564A2A-D9E7-4329-97F8-1F72743CD66A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Date Placeholder 2">
            <a:extLst>
              <a:ext uri="{FF2B5EF4-FFF2-40B4-BE49-F238E27FC236}">
                <a16:creationId xmlns:a16="http://schemas.microsoft.com/office/drawing/2014/main" id="{C4F2D1BB-5ECA-44EA-83DE-1F5759B46272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23425384-D485-4CC8-BBE8-FCBC33E82BE8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4" name="Footer Placeholder 3">
            <a:extLst>
              <a:ext uri="{FF2B5EF4-FFF2-40B4-BE49-F238E27FC236}">
                <a16:creationId xmlns:a16="http://schemas.microsoft.com/office/drawing/2014/main" id="{07991076-E582-49A7-8504-59C083BB03DC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5" name="Slide Number Placeholder 4">
            <a:extLst>
              <a:ext uri="{FF2B5EF4-FFF2-40B4-BE49-F238E27FC236}">
                <a16:creationId xmlns:a16="http://schemas.microsoft.com/office/drawing/2014/main" id="{D7E29E8B-6006-4CD2-87A0-C091EF49367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26178539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>
            <a:extLst>
              <a:ext uri="{FF2B5EF4-FFF2-40B4-BE49-F238E27FC236}">
                <a16:creationId xmlns:a16="http://schemas.microsoft.com/office/drawing/2014/main" id="{D53E6453-DE0F-4D70-A8E1-183EA23EA7CA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031656A-D103-4DA4-A727-F57DD70159E4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3" name="Footer Placeholder 2">
            <a:extLst>
              <a:ext uri="{FF2B5EF4-FFF2-40B4-BE49-F238E27FC236}">
                <a16:creationId xmlns:a16="http://schemas.microsoft.com/office/drawing/2014/main" id="{4AAF6E5D-8085-475C-AA5D-59518059277F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9330DF6-5309-4943-A0D2-A9533AAD7CB7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813481665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C1F8D33-BC74-42CF-8EB3-77BE74F05CA8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6CF7B27B-0E41-4123-BCCC-5E338961C17C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CD16E0F2-5C2E-4F6D-B3BE-7104A934C085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14B96EBB-25D1-4405-95FA-9060B1F9C039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070D99F-0B63-4454-84C4-48D58F3F9331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AF3F67CD-1315-4F31-9A09-F61E05CF01D3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808EA585-0522-4887-9644-A7D0AF9717EB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1296200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29BCB901-E14E-4296-980C-A80B5E26EA79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Picture Placeholder 2">
            <a:extLst>
              <a:ext uri="{FF2B5EF4-FFF2-40B4-BE49-F238E27FC236}">
                <a16:creationId xmlns:a16="http://schemas.microsoft.com/office/drawing/2014/main" id="{82248664-F141-41AB-A395-853CE00C1F49}"/>
              </a:ext>
            </a:extLst>
          </p:cNvPr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SI"/>
          </a:p>
        </p:txBody>
      </p:sp>
      <p:sp>
        <p:nvSpPr>
          <p:cNvPr id="4" name="Text Placeholder 3">
            <a:extLst>
              <a:ext uri="{FF2B5EF4-FFF2-40B4-BE49-F238E27FC236}">
                <a16:creationId xmlns:a16="http://schemas.microsoft.com/office/drawing/2014/main" id="{245C90DB-5A6E-4A6C-B435-DFD7AEDBB100}"/>
              </a:ext>
            </a:extLst>
          </p:cNvPr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>
            <a:extLst>
              <a:ext uri="{FF2B5EF4-FFF2-40B4-BE49-F238E27FC236}">
                <a16:creationId xmlns:a16="http://schemas.microsoft.com/office/drawing/2014/main" id="{70DEAB81-DDC4-4BE6-B167-75DBCF5B5F2F}"/>
              </a:ext>
            </a:extLst>
          </p:cNvPr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C3C4B390-3050-48EB-8108-067689AD9E7E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6" name="Footer Placeholder 5">
            <a:extLst>
              <a:ext uri="{FF2B5EF4-FFF2-40B4-BE49-F238E27FC236}">
                <a16:creationId xmlns:a16="http://schemas.microsoft.com/office/drawing/2014/main" id="{0AF215F2-DC8E-47A0-81C8-68D12F328141}"/>
              </a:ext>
            </a:extLst>
          </p:cNvPr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SI"/>
          </a:p>
        </p:txBody>
      </p:sp>
      <p:sp>
        <p:nvSpPr>
          <p:cNvPr id="7" name="Slide Number Placeholder 6">
            <a:extLst>
              <a:ext uri="{FF2B5EF4-FFF2-40B4-BE49-F238E27FC236}">
                <a16:creationId xmlns:a16="http://schemas.microsoft.com/office/drawing/2014/main" id="{FD54781B-3EA6-4DD4-AA76-F81AA1D893EC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085919745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accent6">
            <a:lumMod val="20000"/>
            <a:lumOff val="80000"/>
          </a:schemeClr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>
            <a:extLst>
              <a:ext uri="{FF2B5EF4-FFF2-40B4-BE49-F238E27FC236}">
                <a16:creationId xmlns:a16="http://schemas.microsoft.com/office/drawing/2014/main" id="{A00F75C2-184B-4D17-B364-6609AEE3CE16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SI"/>
          </a:p>
        </p:txBody>
      </p:sp>
      <p:sp>
        <p:nvSpPr>
          <p:cNvPr id="3" name="Text Placeholder 2">
            <a:extLst>
              <a:ext uri="{FF2B5EF4-FFF2-40B4-BE49-F238E27FC236}">
                <a16:creationId xmlns:a16="http://schemas.microsoft.com/office/drawing/2014/main" id="{DBB1E886-D444-4FF6-AAAE-5FBF0FC39F15}"/>
              </a:ext>
            </a:extLst>
          </p:cNvPr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SI"/>
          </a:p>
        </p:txBody>
      </p:sp>
      <p:sp>
        <p:nvSpPr>
          <p:cNvPr id="4" name="Date Placeholder 3">
            <a:extLst>
              <a:ext uri="{FF2B5EF4-FFF2-40B4-BE49-F238E27FC236}">
                <a16:creationId xmlns:a16="http://schemas.microsoft.com/office/drawing/2014/main" id="{932873E5-9942-40C5-A7E0-327EC86E09B5}"/>
              </a:ext>
            </a:extLst>
          </p:cNvPr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7B5A0ED-5C63-4D96-9A0A-CBB2F6800D14}" type="datetime8">
              <a:rPr lang="en-SI" smtClean="0"/>
              <a:t>21/04/2022 23:17</a:t>
            </a:fld>
            <a:endParaRPr lang="en-SI"/>
          </a:p>
        </p:txBody>
      </p:sp>
      <p:sp>
        <p:nvSpPr>
          <p:cNvPr id="5" name="Footer Placeholder 4">
            <a:extLst>
              <a:ext uri="{FF2B5EF4-FFF2-40B4-BE49-F238E27FC236}">
                <a16:creationId xmlns:a16="http://schemas.microsoft.com/office/drawing/2014/main" id="{2AC43AF4-8DD6-448E-9C42-3AA59D5ECE5C}"/>
              </a:ext>
            </a:extLst>
          </p:cNvPr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SI"/>
          </a:p>
        </p:txBody>
      </p:sp>
      <p:sp>
        <p:nvSpPr>
          <p:cNvPr id="6" name="Slide Number Placeholder 5">
            <a:extLst>
              <a:ext uri="{FF2B5EF4-FFF2-40B4-BE49-F238E27FC236}">
                <a16:creationId xmlns:a16="http://schemas.microsoft.com/office/drawing/2014/main" id="{8B1F2634-8821-4143-BA5E-2BFE920325F5}"/>
              </a:ext>
            </a:extLst>
          </p:cNvPr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1994FEC-9830-4C47-915C-CEC6323CEB08}" type="slidenum">
              <a:rPr lang="en-SI" smtClean="0"/>
              <a:t>‹#›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23954789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hf hdr="0" ftr="0" dt="0"/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 panose="020B0604020202020204" pitchFamily="34" charset="0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 panose="020B0604020202020204" pitchFamily="34" charset="0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SI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png"/><Relationship Id="rId2" Type="http://schemas.openxmlformats.org/officeDocument/2006/relationships/image" Target="../media/image14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16.png"/><Relationship Id="rId4" Type="http://schemas.openxmlformats.org/officeDocument/2006/relationships/image" Target="../media/image15.png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8" Type="http://schemas.openxmlformats.org/officeDocument/2006/relationships/image" Target="../media/image22.png"/><Relationship Id="rId3" Type="http://schemas.openxmlformats.org/officeDocument/2006/relationships/image" Target="../media/image17.png"/><Relationship Id="rId7" Type="http://schemas.openxmlformats.org/officeDocument/2006/relationships/image" Target="../media/image21.pn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20.png"/><Relationship Id="rId11" Type="http://schemas.openxmlformats.org/officeDocument/2006/relationships/image" Target="../media/image25.png"/><Relationship Id="rId5" Type="http://schemas.openxmlformats.org/officeDocument/2006/relationships/image" Target="../media/image19.png"/><Relationship Id="rId10" Type="http://schemas.openxmlformats.org/officeDocument/2006/relationships/image" Target="../media/image24.png"/><Relationship Id="rId4" Type="http://schemas.openxmlformats.org/officeDocument/2006/relationships/image" Target="../media/image18.png"/><Relationship Id="rId9" Type="http://schemas.openxmlformats.org/officeDocument/2006/relationships/image" Target="../media/image23.png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1.pn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2.png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png"/><Relationship Id="rId2" Type="http://schemas.openxmlformats.org/officeDocument/2006/relationships/image" Target="../media/image3.png"/><Relationship Id="rId1" Type="http://schemas.openxmlformats.org/officeDocument/2006/relationships/slideLayout" Target="../slideLayouts/slideLayout2.xml"/><Relationship Id="rId5" Type="http://schemas.openxmlformats.org/officeDocument/2006/relationships/image" Target="../media/image6.png"/><Relationship Id="rId4" Type="http://schemas.openxmlformats.org/officeDocument/2006/relationships/image" Target="../media/image5.png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8.webp"/><Relationship Id="rId2" Type="http://schemas.openxmlformats.org/officeDocument/2006/relationships/image" Target="../media/image7.webp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11.webp"/><Relationship Id="rId5" Type="http://schemas.openxmlformats.org/officeDocument/2006/relationships/image" Target="../media/image10.webp"/><Relationship Id="rId4" Type="http://schemas.openxmlformats.org/officeDocument/2006/relationships/image" Target="../media/image9.webp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13.webp"/><Relationship Id="rId2" Type="http://schemas.openxmlformats.org/officeDocument/2006/relationships/image" Target="../media/image12.webp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F5DEC08F-A2DB-4F96-A6B5-596659181C62}"/>
              </a:ext>
            </a:extLst>
          </p:cNvPr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/>
              <a:t>Maximum Flow in Graphs</a:t>
            </a:r>
            <a:endParaRPr lang="en-SI" dirty="0"/>
          </a:p>
        </p:txBody>
      </p:sp>
      <p:sp>
        <p:nvSpPr>
          <p:cNvPr id="3" name="Subtitle 2">
            <a:extLst>
              <a:ext uri="{FF2B5EF4-FFF2-40B4-BE49-F238E27FC236}">
                <a16:creationId xmlns:a16="http://schemas.microsoft.com/office/drawing/2014/main" id="{45CA0F35-26F2-4AAB-A6AF-44B7B8932D64}"/>
              </a:ext>
            </a:extLst>
          </p:cNvPr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2387600"/>
          </a:xfrm>
        </p:spPr>
        <p:txBody>
          <a:bodyPr>
            <a:normAutofit/>
          </a:bodyPr>
          <a:lstStyle/>
          <a:p>
            <a:r>
              <a:rPr lang="en-US" dirty="0" err="1"/>
              <a:t>Jozef</a:t>
            </a:r>
            <a:r>
              <a:rPr lang="en-US" dirty="0"/>
              <a:t> Stefan International Postgraduate School</a:t>
            </a:r>
          </a:p>
          <a:p>
            <a:r>
              <a:rPr lang="en-US" dirty="0"/>
              <a:t>ICT2 – Programming, Data Structures and Algorithms</a:t>
            </a:r>
          </a:p>
          <a:p>
            <a:r>
              <a:rPr lang="en-US" dirty="0"/>
              <a:t>Student: Matic Kladnik</a:t>
            </a:r>
          </a:p>
          <a:p>
            <a:r>
              <a:rPr lang="en-US" dirty="0"/>
              <a:t>Supervisor: prof. dr. Anton </a:t>
            </a:r>
            <a:r>
              <a:rPr lang="en-US" dirty="0" err="1"/>
              <a:t>Biasizzo</a:t>
            </a:r>
            <a:endParaRPr lang="en-US" dirty="0"/>
          </a:p>
          <a:p>
            <a:r>
              <a:rPr lang="en-US" dirty="0"/>
              <a:t>April 2022</a:t>
            </a:r>
          </a:p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8905B8C2-D18E-4255-A089-EAB2F998D413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654896098"/>
      </p:ext>
    </p:extLst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Edmonds-Karp Algorithm - pseudocode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10</a:t>
            </a:fld>
            <a:endParaRPr lang="en-SI" dirty="0"/>
          </a:p>
        </p:txBody>
      </p:sp>
      <p:sp>
        <p:nvSpPr>
          <p:cNvPr id="5" name="Text Box 18">
            <a:extLst>
              <a:ext uri="{FF2B5EF4-FFF2-40B4-BE49-F238E27FC236}">
                <a16:creationId xmlns:a16="http://schemas.microsoft.com/office/drawing/2014/main" id="{257C4F0F-FCC6-4B8F-AA51-D808D3A32833}"/>
              </a:ext>
            </a:extLst>
          </p:cNvPr>
          <p:cNvSpPr txBox="1"/>
          <p:nvPr/>
        </p:nvSpPr>
        <p:spPr>
          <a:xfrm>
            <a:off x="176059" y="1125591"/>
            <a:ext cx="11839881" cy="5230759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Edmonds-Karp: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 = 0                // Flow is initially 0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 = [n x n]       // residual capacity array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while true: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m, P = Breadth-First-Search(C, E, s, t, F)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if m = 0: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break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 = f + m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v = t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while v != s: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u = P[v]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F[u, v] = F[u, v] – m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// reducing the residual capacity of the augmenting path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F[v, u] = F[v, u] + m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// increasing the residual capacity of the reverse edges             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v = u</a:t>
            </a:r>
            <a:endParaRPr lang="en-US" dirty="0">
              <a:effectLst/>
              <a:latin typeface="Consolas" panose="020B0609020204030204" pitchFamily="49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return f</a:t>
            </a:r>
            <a:r>
              <a:rPr lang="en-SI" dirty="0">
                <a:effectLst/>
                <a:latin typeface="Consolas" panose="020B0609020204030204" pitchFamily="49" charset="0"/>
              </a:rPr>
              <a:t> </a:t>
            </a:r>
            <a:r>
              <a:rPr lang="en-US" sz="1100" dirty="0"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SI" sz="1100" dirty="0">
              <a:effectLst/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02822584"/>
      </p:ext>
    </p:extLst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Comparison of algorithm complexities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Ford-Fulkerson: </a:t>
            </a:r>
            <a:r>
              <a:rPr lang="en-US" b="1" dirty="0"/>
              <a:t>O(|E| </a:t>
            </a:r>
            <a:r>
              <a:rPr lang="en-US" b="1" dirty="0" err="1"/>
              <a:t>f_max</a:t>
            </a:r>
            <a:r>
              <a:rPr lang="en-US" b="1" dirty="0"/>
              <a:t>)</a:t>
            </a:r>
          </a:p>
          <a:p>
            <a:pPr lvl="1"/>
            <a:r>
              <a:rPr lang="en-US" dirty="0"/>
              <a:t>|E|: number of edges in the graph</a:t>
            </a:r>
          </a:p>
          <a:p>
            <a:pPr lvl="1"/>
            <a:r>
              <a:rPr lang="en-US" dirty="0" err="1"/>
              <a:t>f_max</a:t>
            </a:r>
            <a:r>
              <a:rPr lang="en-US" dirty="0"/>
              <a:t>: maximum flow in the graph</a:t>
            </a:r>
          </a:p>
          <a:p>
            <a:pPr lvl="1"/>
            <a:endParaRPr lang="en-US" dirty="0"/>
          </a:p>
          <a:p>
            <a:r>
              <a:rPr lang="en-US" dirty="0"/>
              <a:t>Edmonds-Karp: </a:t>
            </a:r>
            <a:r>
              <a:rPr lang="en-US" b="1" dirty="0"/>
              <a:t>O(|V| |E|²)</a:t>
            </a:r>
          </a:p>
          <a:p>
            <a:pPr lvl="1"/>
            <a:r>
              <a:rPr lang="en-US" dirty="0"/>
              <a:t>|V|: number of vertices (nodes)</a:t>
            </a:r>
          </a:p>
          <a:p>
            <a:pPr lvl="1"/>
            <a:r>
              <a:rPr lang="en-US" dirty="0"/>
              <a:t>Each iteration is bound by O(|E|)</a:t>
            </a:r>
          </a:p>
          <a:p>
            <a:pPr lvl="1"/>
            <a:r>
              <a:rPr lang="en-US" dirty="0"/>
              <a:t>There are at most |V| |E| iterations</a:t>
            </a:r>
          </a:p>
          <a:p>
            <a:pPr lvl="1"/>
            <a:r>
              <a:rPr lang="en-US" dirty="0"/>
              <a:t>More efficient in graphs with large flows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11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72703085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Overview of our implementation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Instead of using both, adjacency and capacity matrices, we can use a merged adjacency matrix</a:t>
            </a:r>
          </a:p>
          <a:p>
            <a:r>
              <a:rPr lang="en-US" dirty="0"/>
              <a:t>Matrix representation of graph</a:t>
            </a:r>
          </a:p>
          <a:p>
            <a:r>
              <a:rPr lang="en-US" dirty="0"/>
              <a:t>Based on Edmonds-Karp</a:t>
            </a:r>
          </a:p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12</a:t>
            </a:fld>
            <a:endParaRPr lang="en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7C5F831-6EC8-4620-A96E-CD91ABEE2B4F}"/>
                  </a:ext>
                </a:extLst>
              </p:cNvPr>
              <p:cNvSpPr txBox="1"/>
              <p:nvPr/>
            </p:nvSpPr>
            <p:spPr>
              <a:xfrm>
                <a:off x="8415485" y="2894418"/>
                <a:ext cx="2690417" cy="10204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SI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SI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 xmlns="">
          <p:sp>
            <p:nvSpPr>
              <p:cNvPr id="5" name="TextBox 4">
                <a:extLst>
                  <a:ext uri="{FF2B5EF4-FFF2-40B4-BE49-F238E27FC236}">
                    <a16:creationId xmlns:a16="http://schemas.microsoft.com/office/drawing/2014/main" id="{37C5F831-6EC8-4620-A96E-CD91ABEE2B4F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8415485" y="2894418"/>
                <a:ext cx="2690417" cy="1020472"/>
              </a:xfrm>
              <a:prstGeom prst="rect">
                <a:avLst/>
              </a:prstGeom>
              <a:blipFill>
                <a:blip r:embed="rId2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pic>
        <p:nvPicPr>
          <p:cNvPr id="7" name="Picture 6">
            <a:extLst>
              <a:ext uri="{FF2B5EF4-FFF2-40B4-BE49-F238E27FC236}">
                <a16:creationId xmlns:a16="http://schemas.microsoft.com/office/drawing/2014/main" id="{49716602-35F4-4C30-AF20-0B6AEDBD83D4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838200" y="4013388"/>
            <a:ext cx="3581400" cy="2558143"/>
          </a:xfrm>
          <a:prstGeom prst="rect">
            <a:avLst/>
          </a:prstGeom>
        </p:spPr>
      </p:pic>
      <mc:AlternateContent xmlns:mc="http://schemas.openxmlformats.org/markup-compatibility/2006" xmlns:a14="http://schemas.microsoft.com/office/drawing/2010/main">
        <mc:Choice Requires="a14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E254A4-C4CF-4548-B6CC-2A3F372A4615}"/>
                  </a:ext>
                </a:extLst>
              </p:cNvPr>
              <p:cNvSpPr txBox="1"/>
              <p:nvPr/>
            </p:nvSpPr>
            <p:spPr>
              <a:xfrm>
                <a:off x="6081182" y="2894418"/>
                <a:ext cx="1452897" cy="10204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SI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SI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 xmlns="">
          <p:sp>
            <p:nvSpPr>
              <p:cNvPr id="9" name="TextBox 8">
                <a:extLst>
                  <a:ext uri="{FF2B5EF4-FFF2-40B4-BE49-F238E27FC236}">
                    <a16:creationId xmlns:a16="http://schemas.microsoft.com/office/drawing/2014/main" id="{34E254A4-C4CF-4548-B6CC-2A3F372A4615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081182" y="2894418"/>
                <a:ext cx="1452897" cy="1020472"/>
              </a:xfrm>
              <a:prstGeom prst="rect">
                <a:avLst/>
              </a:prstGeom>
              <a:blipFill>
                <a:blip r:embed="rId4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0" name="TextBox 9">
            <a:extLst>
              <a:ext uri="{FF2B5EF4-FFF2-40B4-BE49-F238E27FC236}">
                <a16:creationId xmlns:a16="http://schemas.microsoft.com/office/drawing/2014/main" id="{E894ACA0-A552-4401-878F-8F76BAAB6489}"/>
              </a:ext>
            </a:extLst>
          </p:cNvPr>
          <p:cNvSpPr txBox="1"/>
          <p:nvPr/>
        </p:nvSpPr>
        <p:spPr>
          <a:xfrm>
            <a:off x="5860026" y="2467897"/>
            <a:ext cx="250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E: Adjacency Matrix</a:t>
            </a:r>
            <a:endParaRPr lang="en-SI" dirty="0"/>
          </a:p>
        </p:txBody>
      </p:sp>
      <p:sp>
        <p:nvSpPr>
          <p:cNvPr id="11" name="TextBox 10">
            <a:extLst>
              <a:ext uri="{FF2B5EF4-FFF2-40B4-BE49-F238E27FC236}">
                <a16:creationId xmlns:a16="http://schemas.microsoft.com/office/drawing/2014/main" id="{8093330D-FC0F-4938-986B-9EDF77682A44}"/>
              </a:ext>
            </a:extLst>
          </p:cNvPr>
          <p:cNvSpPr txBox="1"/>
          <p:nvPr/>
        </p:nvSpPr>
        <p:spPr>
          <a:xfrm>
            <a:off x="8598676" y="2467897"/>
            <a:ext cx="25072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C: Capacity Matrix</a:t>
            </a:r>
            <a:endParaRPr lang="en-SI" dirty="0"/>
          </a:p>
        </p:txBody>
      </p:sp>
      <p:sp>
        <p:nvSpPr>
          <p:cNvPr id="12" name="Arrow: Down 11">
            <a:extLst>
              <a:ext uri="{FF2B5EF4-FFF2-40B4-BE49-F238E27FC236}">
                <a16:creationId xmlns:a16="http://schemas.microsoft.com/office/drawing/2014/main" id="{194E5AA4-181F-4EAA-AAD8-74A6FF730F56}"/>
              </a:ext>
            </a:extLst>
          </p:cNvPr>
          <p:cNvSpPr/>
          <p:nvPr/>
        </p:nvSpPr>
        <p:spPr>
          <a:xfrm>
            <a:off x="7021461" y="4100051"/>
            <a:ext cx="1730477" cy="816077"/>
          </a:xfrm>
          <a:prstGeom prst="downArrow">
            <a:avLst/>
          </a:prstGeom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en-SI"/>
          </a:p>
        </p:txBody>
      </p:sp>
      <mc:AlternateContent xmlns:mc="http://schemas.openxmlformats.org/markup-compatibility/2006" xmlns:a14="http://schemas.microsoft.com/office/drawing/2010/main">
        <mc:Choice Requires="a14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8C78E7F-43D1-448B-95BD-B6C6E0B882B7}"/>
                  </a:ext>
                </a:extLst>
              </p:cNvPr>
              <p:cNvSpPr txBox="1"/>
              <p:nvPr/>
            </p:nvSpPr>
            <p:spPr>
              <a:xfrm>
                <a:off x="6541490" y="5554870"/>
                <a:ext cx="2690417" cy="1020472"/>
              </a:xfrm>
              <a:prstGeom prst="rect">
                <a:avLst/>
              </a:prstGeom>
              <a:noFill/>
            </p:spPr>
            <p:txBody>
              <a:bodyPr wrap="none" lIns="0" tIns="0" rIns="0" bIns="0" rtlCol="0">
                <a:spAutoFit/>
              </a:bodyPr>
              <a:lstStyle/>
              <a:p>
                <a:pPr/>
                <a14:m>
                  <m:oMathPara xmlns:m="http://schemas.openxmlformats.org/officeDocument/2006/math">
                    <m:oMathParaPr>
                      <m:jc m:val="centerGroup"/>
                    </m:oMathParaPr>
                    <m:oMath xmlns:m="http://schemas.openxmlformats.org/officeDocument/2006/math">
                      <m:d>
                        <m:dPr>
                          <m:begChr m:val="["/>
                          <m:endChr m:val="]"/>
                          <m:ctrlPr>
                            <a:rPr lang="en-SI" i="1" smtClean="0">
                              <a:latin typeface="Cambria Math" panose="02040503050406030204" pitchFamily="18" charset="0"/>
                            </a:rPr>
                          </m:ctrlPr>
                        </m:dPr>
                        <m:e>
                          <m:m>
                            <m:mPr>
                              <m:mcs>
                                <m:mc>
                                  <m:mcPr>
                                    <m:count m:val="4"/>
                                    <m:mcJc m:val="center"/>
                                  </m:mcPr>
                                </m:mc>
                              </m:mcs>
                              <m:ctrlPr>
                                <a:rPr lang="en-SI" b="0" i="1" smtClean="0">
                                  <a:latin typeface="Cambria Math" panose="02040503050406030204" pitchFamily="18" charset="0"/>
                                </a:rPr>
                              </m:ctrlPr>
                            </m:mPr>
                            <m:mr>
                              <m:e>
                                <m:r>
                                  <m:rPr>
                                    <m:brk m:alnAt="7"/>
                                  </m:rP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1000</m:t>
                                </m:r>
                              </m:e>
                            </m:mr>
                            <m:mr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  <m:e>
                                <m:r>
                                  <a:rPr lang="en-US" b="0" i="1" smtClean="0">
                                    <a:latin typeface="Cambria Math" panose="02040503050406030204" pitchFamily="18" charset="0"/>
                                  </a:rPr>
                                  <m:t>0</m:t>
                                </m:r>
                              </m:e>
                            </m:mr>
                          </m:m>
                        </m:e>
                      </m:d>
                    </m:oMath>
                  </m:oMathPara>
                </a14:m>
                <a:endParaRPr lang="en-SI" dirty="0"/>
              </a:p>
            </p:txBody>
          </p:sp>
        </mc:Choice>
        <mc:Fallback xmlns="">
          <p:sp>
            <p:nvSpPr>
              <p:cNvPr id="13" name="TextBox 12">
                <a:extLst>
                  <a:ext uri="{FF2B5EF4-FFF2-40B4-BE49-F238E27FC236}">
                    <a16:creationId xmlns:a16="http://schemas.microsoft.com/office/drawing/2014/main" id="{78C78E7F-43D1-448B-95BD-B6C6E0B882B7}"/>
                  </a:ext>
                </a:extLst>
              </p:cNvPr>
              <p:cNvSpPr txBox="1">
                <a:spLocks noRot="1" noChangeAspect="1" noMove="1" noResize="1" noEditPoints="1" noAdjustHandles="1" noChangeArrowheads="1" noChangeShapeType="1" noTextEdit="1"/>
              </p:cNvSpPr>
              <p:nvPr/>
            </p:nvSpPr>
            <p:spPr>
              <a:xfrm>
                <a:off x="6541490" y="5554870"/>
                <a:ext cx="2690417" cy="1020472"/>
              </a:xfrm>
              <a:prstGeom prst="rect">
                <a:avLst/>
              </a:prstGeom>
              <a:blipFill>
                <a:blip r:embed="rId5"/>
                <a:stretch>
                  <a:fillRect/>
                </a:stretch>
              </a:blipFill>
            </p:spPr>
            <p:txBody>
              <a:bodyPr/>
              <a:lstStyle/>
              <a:p>
                <a:r>
                  <a:rPr lang="en-SI">
                    <a:noFill/>
                  </a:rPr>
                  <a:t> </a:t>
                </a:r>
              </a:p>
            </p:txBody>
          </p:sp>
        </mc:Fallback>
      </mc:AlternateContent>
      <p:sp>
        <p:nvSpPr>
          <p:cNvPr id="14" name="TextBox 13">
            <a:extLst>
              <a:ext uri="{FF2B5EF4-FFF2-40B4-BE49-F238E27FC236}">
                <a16:creationId xmlns:a16="http://schemas.microsoft.com/office/drawing/2014/main" id="{F9CAE676-5432-4B2E-86A7-99562B5750DB}"/>
              </a:ext>
            </a:extLst>
          </p:cNvPr>
          <p:cNvSpPr txBox="1"/>
          <p:nvPr/>
        </p:nvSpPr>
        <p:spPr>
          <a:xfrm>
            <a:off x="5894372" y="5146651"/>
            <a:ext cx="4391982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Joined adjacency matrix with capacities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707039280"/>
      </p:ext>
    </p:extLst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Additional information of our implementation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Done in Python with type hints</a:t>
            </a:r>
          </a:p>
          <a:p>
            <a:r>
              <a:rPr lang="en-US" dirty="0"/>
              <a:t>Minor optimizations:</a:t>
            </a:r>
          </a:p>
          <a:p>
            <a:pPr lvl="1"/>
            <a:r>
              <a:rPr lang="en-US" dirty="0"/>
              <a:t>Initializing the list to hold path only once (we do not need the old state of the path in the new iteration)</a:t>
            </a:r>
          </a:p>
          <a:p>
            <a:pPr lvl="1"/>
            <a:r>
              <a:rPr lang="en-US" dirty="0"/>
              <a:t>We use adjacency matrix as the residual matrix as we add reverse edges</a:t>
            </a:r>
          </a:p>
          <a:p>
            <a:pPr lvl="1"/>
            <a:endParaRPr lang="en-US" dirty="0"/>
          </a:p>
          <a:p>
            <a:endParaRPr lang="en-US" dirty="0"/>
          </a:p>
          <a:p>
            <a:pPr lvl="1"/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13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55618442"/>
      </p:ext>
    </p:extLst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 err="1"/>
              <a:t>Dinic’s</a:t>
            </a:r>
            <a:r>
              <a:rPr lang="en-US" dirty="0"/>
              <a:t> Algorithm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>
            <a:normAutofit lnSpcReduction="10000"/>
          </a:bodyPr>
          <a:lstStyle/>
          <a:p>
            <a:r>
              <a:rPr lang="en-US" dirty="0"/>
              <a:t>Also known as Dinitz’s algorithm</a:t>
            </a:r>
          </a:p>
          <a:p>
            <a:r>
              <a:rPr lang="en-US" dirty="0"/>
              <a:t>Very fast in practice (especially on large graphs), especially efficient on bipartite graphs</a:t>
            </a:r>
          </a:p>
          <a:p>
            <a:r>
              <a:rPr lang="en-US" dirty="0"/>
              <a:t>Key concepts:</a:t>
            </a:r>
          </a:p>
          <a:p>
            <a:pPr lvl="1"/>
            <a:r>
              <a:rPr lang="en-US" b="1" dirty="0"/>
              <a:t>Level graph</a:t>
            </a:r>
            <a:r>
              <a:rPr lang="en-US" dirty="0"/>
              <a:t>: distance (number of edges) of each node to the source node</a:t>
            </a:r>
          </a:p>
          <a:p>
            <a:pPr lvl="1"/>
            <a:r>
              <a:rPr lang="en-US" b="1" dirty="0"/>
              <a:t>Residual flow graph</a:t>
            </a:r>
            <a:r>
              <a:rPr lang="en-US" dirty="0"/>
              <a:t>: defines max capacities on edges</a:t>
            </a:r>
          </a:p>
          <a:p>
            <a:pPr lvl="1"/>
            <a:r>
              <a:rPr lang="en-US" b="1" dirty="0"/>
              <a:t>Augmenting path</a:t>
            </a:r>
            <a:r>
              <a:rPr lang="en-US" dirty="0"/>
              <a:t>: path of edges in a residual graph with some (&gt;0) unused capacity (bottleneck value – smallest capacity on the path)</a:t>
            </a:r>
          </a:p>
          <a:p>
            <a:pPr lvl="1"/>
            <a:r>
              <a:rPr lang="en-US" b="1" dirty="0"/>
              <a:t>Augmenting the flow</a:t>
            </a:r>
            <a:r>
              <a:rPr lang="en-US" dirty="0"/>
              <a:t>: updating flow values of edges along the augmenting path</a:t>
            </a:r>
          </a:p>
          <a:p>
            <a:r>
              <a:rPr lang="en-US" dirty="0"/>
              <a:t>Level graph created with a BFS (Breadth-First Search) approach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14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2592458068"/>
      </p:ext>
    </p:extLst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 err="1"/>
              <a:t>Dinic’s</a:t>
            </a:r>
            <a:r>
              <a:rPr lang="en-US" dirty="0"/>
              <a:t> Algorithm in more Detail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5257800" cy="4617856"/>
          </a:xfrm>
        </p:spPr>
        <p:txBody>
          <a:bodyPr/>
          <a:lstStyle/>
          <a:p>
            <a:r>
              <a:rPr lang="en-US" dirty="0"/>
              <a:t>Complexity: O(V^2 E)</a:t>
            </a:r>
          </a:p>
          <a:p>
            <a:pPr lvl="1"/>
            <a:r>
              <a:rPr lang="en-US" dirty="0"/>
              <a:t>V – vertices</a:t>
            </a:r>
          </a:p>
          <a:p>
            <a:pPr lvl="1"/>
            <a:r>
              <a:rPr lang="en-US" dirty="0"/>
              <a:t>E – edges</a:t>
            </a:r>
          </a:p>
          <a:p>
            <a:pPr lvl="1"/>
            <a:endParaRPr lang="en-US" dirty="0"/>
          </a:p>
          <a:p>
            <a:r>
              <a:rPr lang="en-US" dirty="0"/>
              <a:t>In a bipartite matching problem, the number of phases is bound by O(sqrt(V)), leading to time complexity of O(sqrt(V) E)</a:t>
            </a:r>
          </a:p>
          <a:p>
            <a:r>
              <a:rPr lang="en-US" dirty="0"/>
              <a:t>Similar as before we use adjacency matrix with capacities in </a:t>
            </a:r>
            <a:r>
              <a:rPr lang="en-US"/>
              <a:t>our implementation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15</a:t>
            </a:fld>
            <a:endParaRPr lang="en-SI"/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FA31E508-82D9-4B1A-88E8-7970CC4391FF}"/>
              </a:ext>
            </a:extLst>
          </p:cNvPr>
          <p:cNvSpPr txBox="1"/>
          <p:nvPr/>
        </p:nvSpPr>
        <p:spPr>
          <a:xfrm>
            <a:off x="6213231" y="1332069"/>
            <a:ext cx="5624808" cy="3333716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 = ((V, E), c, f, s ,t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c(</a:t>
            </a:r>
            <a:r>
              <a:rPr lang="en-US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u,v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 – capacity, f(</a:t>
            </a:r>
            <a:r>
              <a:rPr lang="en-US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u,v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) - flow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G_f</a:t>
            </a: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– residual graph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G_L – level graph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1) Set f(e) = 0 for each e in E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2) Construct G_</a:t>
            </a: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L from </a:t>
            </a:r>
            <a:r>
              <a:rPr lang="en-US" dirty="0" err="1">
                <a:latin typeface="Consolas" panose="020B0609020204030204" pitchFamily="49" charset="0"/>
                <a:ea typeface="Times New Roman" panose="02020603050405020304" pitchFamily="18" charset="0"/>
              </a:rPr>
              <a:t>G_f</a:t>
            </a: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 of G.</a:t>
            </a:r>
            <a:b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	If </a:t>
            </a:r>
            <a:r>
              <a:rPr lang="en-US" dirty="0" err="1">
                <a:latin typeface="Consolas" panose="020B0609020204030204" pitchFamily="49" charset="0"/>
                <a:ea typeface="Times New Roman" panose="02020603050405020304" pitchFamily="18" charset="0"/>
              </a:rPr>
              <a:t>dist</a:t>
            </a: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(t) = Inf -&gt; stop and output f.</a:t>
            </a:r>
            <a:b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3) Find a blocking flow f’ in G_L</a:t>
            </a:r>
            <a:b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4) Add augment flow f by f’ and return to 	step 2)</a:t>
            </a:r>
          </a:p>
        </p:txBody>
      </p:sp>
    </p:spTree>
    <p:extLst>
      <p:ext uri="{BB962C8B-B14F-4D97-AF65-F5344CB8AC3E}">
        <p14:creationId xmlns:p14="http://schemas.microsoft.com/office/powerpoint/2010/main" val="3810481989"/>
      </p:ext>
    </p:extLst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Simulation of </a:t>
            </a:r>
            <a:r>
              <a:rPr lang="en-US" dirty="0" err="1"/>
              <a:t>Dinic’s</a:t>
            </a:r>
            <a:r>
              <a:rPr lang="en-US" dirty="0"/>
              <a:t> Algorithm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199538"/>
            <a:ext cx="10515600" cy="5024281"/>
          </a:xfrm>
        </p:spPr>
        <p:txBody>
          <a:bodyPr/>
          <a:lstStyle/>
          <a:p>
            <a:r>
              <a:rPr lang="en-US" dirty="0"/>
              <a:t>G					</a:t>
            </a:r>
            <a:r>
              <a:rPr lang="en-US" dirty="0" err="1"/>
              <a:t>G_f</a:t>
            </a:r>
            <a:r>
              <a:rPr lang="en-US" dirty="0"/>
              <a:t>				G_L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16</a:t>
            </a:fld>
            <a:endParaRPr lang="en-S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18381179-15DE-499A-B13C-60C063237986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6" y="1781175"/>
            <a:ext cx="3426069" cy="1481775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BF5E3706-8223-44E4-B53C-4E7F9D7AD5E6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62" y="1781175"/>
            <a:ext cx="3426068" cy="1481775"/>
          </a:xfrm>
          <a:prstGeom prst="rect">
            <a:avLst/>
          </a:prstGeom>
        </p:spPr>
      </p:pic>
      <p:pic>
        <p:nvPicPr>
          <p:cNvPr id="12" name="Picture 11">
            <a:extLst>
              <a:ext uri="{FF2B5EF4-FFF2-40B4-BE49-F238E27FC236}">
                <a16:creationId xmlns:a16="http://schemas.microsoft.com/office/drawing/2014/main" id="{45FE272F-65AE-41CB-B500-D628E87183C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8777" y="1781175"/>
            <a:ext cx="3426068" cy="1481775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994EF683-BB1F-4415-A02A-7560610F3849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7" y="3491110"/>
            <a:ext cx="3426070" cy="1481775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E2B5DA16-04CC-490D-AACE-CFB33905472F}"/>
              </a:ext>
            </a:extLst>
          </p:cNvPr>
          <p:cNvPicPr>
            <a:picLocks noChangeAspect="1"/>
          </p:cNvPicPr>
          <p:nvPr/>
        </p:nvPicPr>
        <p:blipFill>
          <a:blip r:embed="rId7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62" y="3429000"/>
            <a:ext cx="3426070" cy="1665926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BEE0E34F-B306-45D3-821C-8B3BE7D9138D}"/>
              </a:ext>
            </a:extLst>
          </p:cNvPr>
          <p:cNvPicPr>
            <a:picLocks noChangeAspect="1"/>
          </p:cNvPicPr>
          <p:nvPr/>
        </p:nvPicPr>
        <p:blipFill>
          <a:blip r:embed="rId8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792915" y="3471959"/>
            <a:ext cx="3426069" cy="1481775"/>
          </a:xfrm>
          <a:prstGeom prst="rect">
            <a:avLst/>
          </a:prstGeom>
        </p:spPr>
      </p:pic>
      <p:pic>
        <p:nvPicPr>
          <p:cNvPr id="20" name="Picture 19">
            <a:extLst>
              <a:ext uri="{FF2B5EF4-FFF2-40B4-BE49-F238E27FC236}">
                <a16:creationId xmlns:a16="http://schemas.microsoft.com/office/drawing/2014/main" id="{48EBFA71-B283-4A29-A239-7A15C21E166D}"/>
              </a:ext>
            </a:extLst>
          </p:cNvPr>
          <p:cNvPicPr>
            <a:picLocks noChangeAspect="1"/>
          </p:cNvPicPr>
          <p:nvPr/>
        </p:nvPicPr>
        <p:blipFill>
          <a:blip r:embed="rId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5506" y="5114439"/>
            <a:ext cx="3426068" cy="1481774"/>
          </a:xfrm>
          <a:prstGeom prst="rect">
            <a:avLst/>
          </a:prstGeom>
        </p:spPr>
      </p:pic>
      <p:pic>
        <p:nvPicPr>
          <p:cNvPr id="22" name="Picture 21">
            <a:extLst>
              <a:ext uri="{FF2B5EF4-FFF2-40B4-BE49-F238E27FC236}">
                <a16:creationId xmlns:a16="http://schemas.microsoft.com/office/drawing/2014/main" id="{E9F15E47-425C-4DE6-9FA9-2A873EE1DB09}"/>
              </a:ext>
            </a:extLst>
          </p:cNvPr>
          <p:cNvPicPr>
            <a:picLocks noChangeAspect="1"/>
          </p:cNvPicPr>
          <p:nvPr/>
        </p:nvPicPr>
        <p:blipFill>
          <a:blip r:embed="rId1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120662" y="5141820"/>
            <a:ext cx="3426067" cy="1481774"/>
          </a:xfrm>
          <a:prstGeom prst="rect">
            <a:avLst/>
          </a:prstGeom>
        </p:spPr>
      </p:pic>
      <p:pic>
        <p:nvPicPr>
          <p:cNvPr id="24" name="Picture 23">
            <a:extLst>
              <a:ext uri="{FF2B5EF4-FFF2-40B4-BE49-F238E27FC236}">
                <a16:creationId xmlns:a16="http://schemas.microsoft.com/office/drawing/2014/main" id="{27BED21E-089A-4569-8230-18F8F86B965E}"/>
              </a:ext>
            </a:extLst>
          </p:cNvPr>
          <p:cNvPicPr>
            <a:picLocks noChangeAspect="1"/>
          </p:cNvPicPr>
          <p:nvPr/>
        </p:nvPicPr>
        <p:blipFill>
          <a:blip r:embed="rId1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927733" y="5162743"/>
            <a:ext cx="3426067" cy="148177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747907300"/>
      </p:ext>
    </p:extLst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Conclusion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We have various application uses for maximum-flow problems</a:t>
            </a:r>
          </a:p>
          <a:p>
            <a:r>
              <a:rPr lang="en-US" dirty="0"/>
              <a:t>Edmonds-Karp improvement of Ford-Fulkerson alg., can be more efficient on smaller graphs (networks)</a:t>
            </a:r>
          </a:p>
          <a:p>
            <a:r>
              <a:rPr lang="en-US" dirty="0" err="1"/>
              <a:t>Dinic’s</a:t>
            </a:r>
            <a:r>
              <a:rPr lang="en-US" dirty="0"/>
              <a:t> algorithm especially efficient on large and bipartite graphs</a:t>
            </a:r>
          </a:p>
          <a:p>
            <a:endParaRPr lang="en-US" dirty="0"/>
          </a:p>
          <a:p>
            <a:r>
              <a:rPr lang="en-US" dirty="0"/>
              <a:t>Various other approaches, including linear programming, </a:t>
            </a:r>
            <a:r>
              <a:rPr lang="en-US" dirty="0" err="1"/>
              <a:t>Dinic</a:t>
            </a:r>
            <a:r>
              <a:rPr lang="en-US" dirty="0"/>
              <a:t> with dynamic trees, push-relabel algorithm</a:t>
            </a:r>
          </a:p>
          <a:p>
            <a:r>
              <a:rPr lang="en-US" dirty="0"/>
              <a:t>Different algorithms can perform better on certain types of graphs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17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3425721848"/>
      </p:ext>
    </p:extLst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Questions?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18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745096654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Introduction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Maximum flow in graph or network: an optimization problem</a:t>
            </a:r>
          </a:p>
          <a:p>
            <a:endParaRPr lang="en-US" dirty="0"/>
          </a:p>
          <a:p>
            <a:r>
              <a:rPr lang="en-US" dirty="0"/>
              <a:t>Goal: Find a feasible flow through a network and obtain maximum possible flow rate</a:t>
            </a:r>
          </a:p>
          <a:p>
            <a:endParaRPr lang="en-US" dirty="0"/>
          </a:p>
          <a:p>
            <a:r>
              <a:rPr lang="en-US" dirty="0"/>
              <a:t>Similar to minimum capacity problem</a:t>
            </a:r>
          </a:p>
          <a:p>
            <a:endParaRPr lang="en-US" dirty="0"/>
          </a:p>
          <a:p>
            <a:r>
              <a:rPr lang="en-US" dirty="0"/>
              <a:t>Applications: water delivery, traffic in computer networks, logistics, etc.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FBFF628B-0FF7-474C-BCC8-6915A4E596DD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2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429619307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Description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Given directed graph: G = (V, E)</a:t>
            </a:r>
          </a:p>
          <a:p>
            <a:r>
              <a:rPr lang="en-US" dirty="0"/>
              <a:t>Each edge e has a capacity, where c(e) &gt; 0</a:t>
            </a:r>
          </a:p>
          <a:p>
            <a:r>
              <a:rPr lang="en-US" dirty="0"/>
              <a:t>Source node (s) and sink node (t)</a:t>
            </a:r>
          </a:p>
          <a:p>
            <a:r>
              <a:rPr lang="en-US" dirty="0"/>
              <a:t>Goal: maximize the amount of flow from s to t within capacity constraints</a:t>
            </a:r>
          </a:p>
          <a:p>
            <a:endParaRPr lang="en-US" dirty="0"/>
          </a:p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8B85CB1-793E-4502-BA9E-6ED4A074EA8A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3</a:t>
            </a:fld>
            <a:endParaRPr lang="en-SI"/>
          </a:p>
        </p:txBody>
      </p:sp>
      <p:pic>
        <p:nvPicPr>
          <p:cNvPr id="5" name="Picture 4">
            <a:extLst>
              <a:ext uri="{FF2B5EF4-FFF2-40B4-BE49-F238E27FC236}">
                <a16:creationId xmlns:a16="http://schemas.microsoft.com/office/drawing/2014/main" id="{1F784536-C940-478B-80A2-23543BFF708D}"/>
              </a:ext>
            </a:extLst>
          </p:cNvPr>
          <p:cNvPicPr/>
          <p:nvPr/>
        </p:nvPicPr>
        <p:blipFill>
          <a:blip r:embed="rId3"/>
          <a:stretch>
            <a:fillRect/>
          </a:stretch>
        </p:blipFill>
        <p:spPr>
          <a:xfrm>
            <a:off x="846335" y="4116736"/>
            <a:ext cx="4830404" cy="2454795"/>
          </a:xfrm>
          <a:prstGeom prst="rect">
            <a:avLst/>
          </a:prstGeom>
        </p:spPr>
      </p:pic>
      <p:pic>
        <p:nvPicPr>
          <p:cNvPr id="6" name="Picture 5">
            <a:extLst>
              <a:ext uri="{FF2B5EF4-FFF2-40B4-BE49-F238E27FC236}">
                <a16:creationId xmlns:a16="http://schemas.microsoft.com/office/drawing/2014/main" id="{66F9A4E1-E5DB-4889-9B24-FE427DDDD8AA}"/>
              </a:ext>
            </a:extLst>
          </p:cNvPr>
          <p:cNvPicPr/>
          <p:nvPr/>
        </p:nvPicPr>
        <p:blipFill>
          <a:blip r:embed="rId4"/>
          <a:stretch>
            <a:fillRect/>
          </a:stretch>
        </p:blipFill>
        <p:spPr>
          <a:xfrm>
            <a:off x="5963564" y="4116735"/>
            <a:ext cx="4857360" cy="2454795"/>
          </a:xfrm>
          <a:prstGeom prst="rect">
            <a:avLst/>
          </a:prstGeom>
        </p:spPr>
      </p:pic>
      <p:cxnSp>
        <p:nvCxnSpPr>
          <p:cNvPr id="8" name="Straight Arrow Connector 7">
            <a:extLst>
              <a:ext uri="{FF2B5EF4-FFF2-40B4-BE49-F238E27FC236}">
                <a16:creationId xmlns:a16="http://schemas.microsoft.com/office/drawing/2014/main" id="{D9AA0BB7-01D9-4BC9-9C63-99DF0976A0ED}"/>
              </a:ext>
            </a:extLst>
          </p:cNvPr>
          <p:cNvCxnSpPr>
            <a:cxnSpLocks/>
          </p:cNvCxnSpPr>
          <p:nvPr/>
        </p:nvCxnSpPr>
        <p:spPr>
          <a:xfrm flipV="1">
            <a:off x="5230761" y="1022556"/>
            <a:ext cx="629265" cy="577869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9" name="TextBox 8">
            <a:extLst>
              <a:ext uri="{FF2B5EF4-FFF2-40B4-BE49-F238E27FC236}">
                <a16:creationId xmlns:a16="http://schemas.microsoft.com/office/drawing/2014/main" id="{7DF6824C-3426-4F61-8AB6-EF498299A19F}"/>
              </a:ext>
            </a:extLst>
          </p:cNvPr>
          <p:cNvSpPr txBox="1"/>
          <p:nvPr/>
        </p:nvSpPr>
        <p:spPr>
          <a:xfrm>
            <a:off x="5776750" y="728918"/>
            <a:ext cx="177442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Vertices (nodes)</a:t>
            </a:r>
            <a:endParaRPr lang="en-SI" dirty="0"/>
          </a:p>
        </p:txBody>
      </p:sp>
      <p:cxnSp>
        <p:nvCxnSpPr>
          <p:cNvPr id="11" name="Straight Arrow Connector 10">
            <a:extLst>
              <a:ext uri="{FF2B5EF4-FFF2-40B4-BE49-F238E27FC236}">
                <a16:creationId xmlns:a16="http://schemas.microsoft.com/office/drawing/2014/main" id="{0A1CB670-2D9C-47E1-8DFB-3D75B3C5A8C0}"/>
              </a:ext>
            </a:extLst>
          </p:cNvPr>
          <p:cNvCxnSpPr/>
          <p:nvPr/>
        </p:nvCxnSpPr>
        <p:spPr>
          <a:xfrm flipV="1">
            <a:off x="5486400" y="1391887"/>
            <a:ext cx="1150374" cy="250100"/>
          </a:xfrm>
          <a:prstGeom prst="straightConnector1">
            <a:avLst/>
          </a:prstGeom>
          <a:ln>
            <a:tailEnd type="triangle"/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  <p:sp>
        <p:nvSpPr>
          <p:cNvPr id="12" name="TextBox 11">
            <a:extLst>
              <a:ext uri="{FF2B5EF4-FFF2-40B4-BE49-F238E27FC236}">
                <a16:creationId xmlns:a16="http://schemas.microsoft.com/office/drawing/2014/main" id="{F0E3771D-3CA7-410E-B5A1-5392022D993E}"/>
              </a:ext>
            </a:extLst>
          </p:cNvPr>
          <p:cNvSpPr txBox="1"/>
          <p:nvPr/>
        </p:nvSpPr>
        <p:spPr>
          <a:xfrm>
            <a:off x="6725267" y="1160206"/>
            <a:ext cx="1288026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edges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4272503813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Ford-Fulkerson Algorithm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5542935" cy="4617856"/>
          </a:xfrm>
        </p:spPr>
        <p:txBody>
          <a:bodyPr/>
          <a:lstStyle/>
          <a:p>
            <a:r>
              <a:rPr lang="en-SI" dirty="0"/>
              <a:t>In its original form the algorithm is not defined in detail</a:t>
            </a:r>
          </a:p>
          <a:p>
            <a:r>
              <a:rPr lang="en-SI" dirty="0"/>
              <a:t>Augmenting flow along the path can be implemented in a inefficient way</a:t>
            </a:r>
          </a:p>
          <a:p>
            <a:r>
              <a:rPr lang="en-SI" dirty="0"/>
              <a:t>Residual graphs used to find augmenting paths between s and t</a:t>
            </a:r>
          </a:p>
          <a:p>
            <a:r>
              <a:rPr lang="en-SI" dirty="0"/>
              <a:t>Note: </a:t>
            </a:r>
            <a:r>
              <a:rPr lang="en-US" dirty="0"/>
              <a:t>search algorithm is not defined (BFS, DFS, …)</a:t>
            </a:r>
            <a:endParaRPr lang="en-SI" dirty="0"/>
          </a:p>
          <a:p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A30B2AAC-2318-491B-BBD2-3BDB56BCE3F2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4</a:t>
            </a:fld>
            <a:endParaRPr lang="en-SI"/>
          </a:p>
        </p:txBody>
      </p:sp>
      <p:sp>
        <p:nvSpPr>
          <p:cNvPr id="5" name="Text Box 15">
            <a:extLst>
              <a:ext uri="{FF2B5EF4-FFF2-40B4-BE49-F238E27FC236}">
                <a16:creationId xmlns:a16="http://schemas.microsoft.com/office/drawing/2014/main" id="{F6B653C1-35A5-44FF-9DD7-E51D93DAF3F3}"/>
              </a:ext>
            </a:extLst>
          </p:cNvPr>
          <p:cNvSpPr txBox="1"/>
          <p:nvPr/>
        </p:nvSpPr>
        <p:spPr>
          <a:xfrm>
            <a:off x="6497689" y="1332069"/>
            <a:ext cx="5340350" cy="2375502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  <a:tabLst>
                <a:tab pos="581660" algn="l"/>
                <a:tab pos="1163320" algn="l"/>
                <a:tab pos="1744980" algn="l"/>
                <a:tab pos="2326640" algn="l"/>
                <a:tab pos="2908300" algn="l"/>
                <a:tab pos="3489960" algn="l"/>
                <a:tab pos="4071620" algn="l"/>
                <a:tab pos="4653280" algn="l"/>
                <a:tab pos="5234940" algn="l"/>
                <a:tab pos="5816600" algn="l"/>
                <a:tab pos="6398260" algn="l"/>
                <a:tab pos="6979920" algn="l"/>
                <a:tab pos="7561580" algn="l"/>
                <a:tab pos="8143240" algn="l"/>
                <a:tab pos="8724900" algn="l"/>
                <a:tab pos="9306560" algn="l"/>
              </a:tabLst>
            </a:pP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initialize flow to 0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path = </a:t>
            </a:r>
            <a:r>
              <a:rPr lang="en-SI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findAugmentingPath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(G, s, t)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while path exists: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augment flow along path    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G_f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 = </a:t>
            </a:r>
            <a:r>
              <a:rPr lang="en-SI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createResidualGraph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()    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path = </a:t>
            </a:r>
            <a:r>
              <a:rPr lang="en-SI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findAugmentingPath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(</a:t>
            </a:r>
            <a:r>
              <a:rPr lang="en-SI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G_f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, s, t)</a:t>
            </a:r>
            <a:b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return flow</a:t>
            </a:r>
            <a:r>
              <a:rPr lang="en-SI" dirty="0">
                <a:effectLst/>
                <a:latin typeface="Consolas" panose="020B0609020204030204" pitchFamily="49" charset="0"/>
              </a:rPr>
              <a:t> </a:t>
            </a:r>
            <a:r>
              <a:rPr lang="en-SI" sz="1000" dirty="0">
                <a:effectLst/>
                <a:latin typeface="Consolas" panose="020B0609020204030204" pitchFamily="49" charset="0"/>
                <a:ea typeface="Times New Roman" panose="02020603050405020304" pitchFamily="18" charset="0"/>
                <a:cs typeface="Times New Roman" panose="02020603050405020304" pitchFamily="18" charset="0"/>
              </a:rPr>
              <a:t> </a:t>
            </a:r>
            <a:endParaRPr lang="en-SI" sz="1100" dirty="0">
              <a:effectLst/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203079246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Inefficient augmentation of flow 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endParaRPr lang="en-US" dirty="0"/>
          </a:p>
          <a:p>
            <a:r>
              <a:rPr lang="en-US" dirty="0"/>
              <a:t>s (source): A</a:t>
            </a:r>
          </a:p>
          <a:p>
            <a:r>
              <a:rPr lang="en-US" dirty="0"/>
              <a:t>t (sink): D</a:t>
            </a:r>
          </a:p>
          <a:p>
            <a:r>
              <a:rPr lang="en-US" dirty="0"/>
              <a:t>We do not find the shortest path in each iteration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648BE78D-4E7C-423B-8619-631CCD21AF35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5</a:t>
            </a:fld>
            <a:endParaRPr lang="en-SI"/>
          </a:p>
        </p:txBody>
      </p:sp>
      <p:pic>
        <p:nvPicPr>
          <p:cNvPr id="12" name="Picture 11">
            <a:extLst>
              <a:ext uri="{FF2B5EF4-FFF2-40B4-BE49-F238E27FC236}">
                <a16:creationId xmlns:a16="http://schemas.microsoft.com/office/drawing/2014/main" id="{231755A2-D7F0-4CEF-8AC2-71E2C960F8E3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98984" y="1199538"/>
            <a:ext cx="3581400" cy="2558143"/>
          </a:xfrm>
          <a:prstGeom prst="rect">
            <a:avLst/>
          </a:prstGeom>
        </p:spPr>
      </p:pic>
      <p:pic>
        <p:nvPicPr>
          <p:cNvPr id="14" name="Picture 13">
            <a:extLst>
              <a:ext uri="{FF2B5EF4-FFF2-40B4-BE49-F238E27FC236}">
                <a16:creationId xmlns:a16="http://schemas.microsoft.com/office/drawing/2014/main" id="{4B539B22-4F75-4574-AEAC-FAF50E964285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80384" y="1199538"/>
            <a:ext cx="3581401" cy="2558144"/>
          </a:xfrm>
          <a:prstGeom prst="rect">
            <a:avLst/>
          </a:prstGeom>
        </p:spPr>
      </p:pic>
      <p:pic>
        <p:nvPicPr>
          <p:cNvPr id="16" name="Picture 15">
            <a:extLst>
              <a:ext uri="{FF2B5EF4-FFF2-40B4-BE49-F238E27FC236}">
                <a16:creationId xmlns:a16="http://schemas.microsoft.com/office/drawing/2014/main" id="{61529069-2657-42D7-9DA3-FE695BCB01B4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784" y="1199538"/>
            <a:ext cx="3581400" cy="2558143"/>
          </a:xfrm>
          <a:prstGeom prst="rect">
            <a:avLst/>
          </a:prstGeom>
        </p:spPr>
      </p:pic>
      <p:pic>
        <p:nvPicPr>
          <p:cNvPr id="18" name="Picture 17">
            <a:extLst>
              <a:ext uri="{FF2B5EF4-FFF2-40B4-BE49-F238E27FC236}">
                <a16:creationId xmlns:a16="http://schemas.microsoft.com/office/drawing/2014/main" id="{D6276DD5-9161-47B3-8C4F-25E3E6110229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661783" y="3711679"/>
            <a:ext cx="3581400" cy="2558143"/>
          </a:xfrm>
          <a:prstGeom prst="rect">
            <a:avLst/>
          </a:prstGeom>
        </p:spPr>
      </p:pic>
      <p:sp>
        <p:nvSpPr>
          <p:cNvPr id="20" name="TextBox 19">
            <a:extLst>
              <a:ext uri="{FF2B5EF4-FFF2-40B4-BE49-F238E27FC236}">
                <a16:creationId xmlns:a16="http://schemas.microsoft.com/office/drawing/2014/main" id="{218AD69F-3D26-4F9B-8798-D8326AECB43F}"/>
              </a:ext>
            </a:extLst>
          </p:cNvPr>
          <p:cNvSpPr txBox="1"/>
          <p:nvPr/>
        </p:nvSpPr>
        <p:spPr>
          <a:xfrm>
            <a:off x="11243184" y="2138775"/>
            <a:ext cx="781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…</a:t>
            </a:r>
            <a:endParaRPr lang="en-SI" sz="4800" dirty="0"/>
          </a:p>
        </p:txBody>
      </p:sp>
      <p:sp>
        <p:nvSpPr>
          <p:cNvPr id="21" name="TextBox 20">
            <a:extLst>
              <a:ext uri="{FF2B5EF4-FFF2-40B4-BE49-F238E27FC236}">
                <a16:creationId xmlns:a16="http://schemas.microsoft.com/office/drawing/2014/main" id="{1D53BF7E-6253-4263-AA6A-86FCD313046F}"/>
              </a:ext>
            </a:extLst>
          </p:cNvPr>
          <p:cNvSpPr txBox="1"/>
          <p:nvPr/>
        </p:nvSpPr>
        <p:spPr>
          <a:xfrm>
            <a:off x="5394219" y="4255252"/>
            <a:ext cx="781668" cy="83099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sz="4800" dirty="0"/>
              <a:t>…</a:t>
            </a:r>
            <a:endParaRPr lang="en-SI" sz="4800" dirty="0"/>
          </a:p>
        </p:txBody>
      </p:sp>
      <p:sp>
        <p:nvSpPr>
          <p:cNvPr id="22" name="TextBox 21">
            <a:extLst>
              <a:ext uri="{FF2B5EF4-FFF2-40B4-BE49-F238E27FC236}">
                <a16:creationId xmlns:a16="http://schemas.microsoft.com/office/drawing/2014/main" id="{1B05688D-0968-43A5-8C10-F57B70EEB5D9}"/>
              </a:ext>
            </a:extLst>
          </p:cNvPr>
          <p:cNvSpPr txBox="1"/>
          <p:nvPr/>
        </p:nvSpPr>
        <p:spPr>
          <a:xfrm>
            <a:off x="6096000" y="4499588"/>
            <a:ext cx="1297858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final step: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76223436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Ford-Fulkerson in more detail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Improved pseudocode with more details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6</a:t>
            </a:fld>
            <a:endParaRPr lang="en-SI"/>
          </a:p>
        </p:txBody>
      </p:sp>
      <p:sp>
        <p:nvSpPr>
          <p:cNvPr id="7" name="Text Box 17">
            <a:extLst>
              <a:ext uri="{FF2B5EF4-FFF2-40B4-BE49-F238E27FC236}">
                <a16:creationId xmlns:a16="http://schemas.microsoft.com/office/drawing/2014/main" id="{64E6508C-C39C-4C92-B10C-AB7746B1FC18}"/>
              </a:ext>
            </a:extLst>
          </p:cNvPr>
          <p:cNvSpPr txBox="1"/>
          <p:nvPr/>
        </p:nvSpPr>
        <p:spPr>
          <a:xfrm>
            <a:off x="645856" y="2542767"/>
            <a:ext cx="10002479" cy="4178708"/>
          </a:xfrm>
          <a:prstGeom prst="rect">
            <a:avLst/>
          </a:prstGeom>
          <a:solidFill>
            <a:schemeClr val="lt1"/>
          </a:solidFill>
          <a:ln w="6350">
            <a:solidFill>
              <a:prstClr val="black"/>
            </a:solidFill>
          </a:ln>
        </p:spPr>
        <p:txBody>
          <a:bodyPr rot="0" spcFirstLastPara="0" vert="horz" wrap="square" lIns="91440" tIns="45720" rIns="91440" bIns="45720" numCol="1" spcCol="0" rtlCol="0" fromWordArt="0" anchor="t" anchorCtr="0" forceAA="0" compatLnSpc="1">
            <a:prstTxWarp prst="textNoShape">
              <a:avLst/>
            </a:prstTxWarp>
            <a:noAutofit/>
          </a:bodyPr>
          <a:lstStyle/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flow = 0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for each edge (u, v) in G: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flow(u, v) = 0</a:t>
            </a:r>
            <a:endParaRPr lang="en-US" dirty="0">
              <a:effectLst/>
              <a:latin typeface="Consolas" panose="020B0609020204030204" pitchFamily="49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while there is a path, p, from s -&gt; t in residual network </a:t>
            </a:r>
            <a:r>
              <a:rPr lang="en-SI" dirty="0" err="1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G_f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:    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residual_capacity(p) = min(residual_capacity(u, v) : for (u, v) in p)    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flow = flow + residual_capacity(p)    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for each edge (u, v) in p:        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if (u, v) is a forward edge:</a:t>
            </a:r>
            <a:br>
              <a:rPr lang="en-US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</a:b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	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flow(u, v) = flow(u, v) + residual_capacity(p)        </a:t>
            </a:r>
            <a:endParaRPr lang="en-US" dirty="0">
              <a:effectLst/>
              <a:latin typeface="Consolas" panose="020B0609020204030204" pitchFamily="49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else:</a:t>
            </a:r>
            <a:endParaRPr lang="en-US" dirty="0">
              <a:effectLst/>
              <a:latin typeface="Consolas" panose="020B0609020204030204" pitchFamily="49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US" dirty="0">
                <a:latin typeface="Consolas" panose="020B0609020204030204" pitchFamily="49" charset="0"/>
                <a:ea typeface="Times New Roman" panose="02020603050405020304" pitchFamily="18" charset="0"/>
              </a:rPr>
              <a:t>			</a:t>
            </a: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flow(u, v) = flow(u, v) - residual_capacity(p)</a:t>
            </a:r>
            <a:endParaRPr lang="en-US" dirty="0">
              <a:effectLst/>
              <a:latin typeface="Consolas" panose="020B0609020204030204" pitchFamily="49" charset="0"/>
              <a:ea typeface="Times New Roman" panose="02020603050405020304" pitchFamily="18" charset="0"/>
            </a:endParaRPr>
          </a:p>
          <a:p>
            <a:pPr>
              <a:lnSpc>
                <a:spcPct val="107000"/>
              </a:lnSpc>
              <a:spcAft>
                <a:spcPts val="800"/>
              </a:spcAft>
            </a:pPr>
            <a:r>
              <a:rPr lang="en-SI" dirty="0">
                <a:effectLst/>
                <a:latin typeface="Consolas" panose="020B0609020204030204" pitchFamily="49" charset="0"/>
                <a:ea typeface="Times New Roman" panose="02020603050405020304" pitchFamily="18" charset="0"/>
              </a:rPr>
              <a:t>return flow</a:t>
            </a:r>
            <a:r>
              <a:rPr lang="en-SI" dirty="0">
                <a:effectLst/>
                <a:latin typeface="Consolas" panose="020B0609020204030204" pitchFamily="49" charset="0"/>
              </a:rPr>
              <a:t> </a:t>
            </a:r>
            <a:r>
              <a:rPr lang="en-US" sz="1100" dirty="0">
                <a:effectLst/>
                <a:latin typeface="Consolas" panose="020B0609020204030204" pitchFamily="49" charset="0"/>
                <a:ea typeface="Calibri" panose="020F0502020204030204" pitchFamily="34" charset="0"/>
                <a:cs typeface="Times New Roman" panose="02020603050405020304" pitchFamily="18" charset="0"/>
              </a:rPr>
              <a:t> </a:t>
            </a:r>
            <a:endParaRPr lang="en-SI" sz="1100" dirty="0">
              <a:effectLst/>
              <a:latin typeface="Consolas" panose="020B0609020204030204" pitchFamily="49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846203084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Simulating Ford-Fulkerson</a:t>
            </a:r>
            <a:endParaRPr lang="en-SI" dirty="0"/>
          </a:p>
        </p:txBody>
      </p:sp>
      <p:pic>
        <p:nvPicPr>
          <p:cNvPr id="6" name="Content Placeholder 5">
            <a:extLst>
              <a:ext uri="{FF2B5EF4-FFF2-40B4-BE49-F238E27FC236}">
                <a16:creationId xmlns:a16="http://schemas.microsoft.com/office/drawing/2014/main" id="{EB65131B-FF06-4F23-B4C1-9A5427250FBD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35895" y="1445624"/>
            <a:ext cx="3598609" cy="2118918"/>
          </a:xfrm>
        </p:spPr>
      </p:pic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7</a:t>
            </a:fld>
            <a:endParaRPr lang="en-SI"/>
          </a:p>
        </p:txBody>
      </p:sp>
      <p:sp>
        <p:nvSpPr>
          <p:cNvPr id="9" name="TextBox 8">
            <a:extLst>
              <a:ext uri="{FF2B5EF4-FFF2-40B4-BE49-F238E27FC236}">
                <a16:creationId xmlns:a16="http://schemas.microsoft.com/office/drawing/2014/main" id="{4854B6E6-E880-4019-A5A2-B32470A2BE7F}"/>
              </a:ext>
            </a:extLst>
          </p:cNvPr>
          <p:cNvSpPr txBox="1"/>
          <p:nvPr/>
        </p:nvSpPr>
        <p:spPr>
          <a:xfrm>
            <a:off x="1195869" y="3408612"/>
            <a:ext cx="1848465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1) Input graph</a:t>
            </a:r>
            <a:endParaRPr lang="en-SI" dirty="0"/>
          </a:p>
        </p:txBody>
      </p:sp>
      <p:pic>
        <p:nvPicPr>
          <p:cNvPr id="11" name="Picture 10">
            <a:extLst>
              <a:ext uri="{FF2B5EF4-FFF2-40B4-BE49-F238E27FC236}">
                <a16:creationId xmlns:a16="http://schemas.microsoft.com/office/drawing/2014/main" id="{44608B62-81CC-419E-861E-979F1A57674F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034504" y="1445624"/>
            <a:ext cx="3639763" cy="2143150"/>
          </a:xfrm>
          <a:prstGeom prst="rect">
            <a:avLst/>
          </a:prstGeom>
        </p:spPr>
      </p:pic>
      <p:sp>
        <p:nvSpPr>
          <p:cNvPr id="12" name="TextBox 11">
            <a:extLst>
              <a:ext uri="{FF2B5EF4-FFF2-40B4-BE49-F238E27FC236}">
                <a16:creationId xmlns:a16="http://schemas.microsoft.com/office/drawing/2014/main" id="{3A7905B1-D2AD-470B-AB9F-D63D98FC1614}"/>
              </a:ext>
            </a:extLst>
          </p:cNvPr>
          <p:cNvSpPr txBox="1"/>
          <p:nvPr/>
        </p:nvSpPr>
        <p:spPr>
          <a:xfrm>
            <a:off x="4955459" y="3429000"/>
            <a:ext cx="1510503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2) Find a path</a:t>
            </a:r>
            <a:endParaRPr lang="en-SI" dirty="0"/>
          </a:p>
        </p:txBody>
      </p:sp>
      <p:pic>
        <p:nvPicPr>
          <p:cNvPr id="14" name="Picture 13">
            <a:extLst>
              <a:ext uri="{FF2B5EF4-FFF2-40B4-BE49-F238E27FC236}">
                <a16:creationId xmlns:a16="http://schemas.microsoft.com/office/drawing/2014/main" id="{D67EDD77-B01B-460B-A25D-77CEC12392C0}"/>
              </a:ext>
            </a:extLst>
          </p:cNvPr>
          <p:cNvPicPr>
            <a:picLocks noChangeAspect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582511" y="1366965"/>
            <a:ext cx="3771289" cy="2220595"/>
          </a:xfrm>
          <a:prstGeom prst="rect">
            <a:avLst/>
          </a:prstGeom>
        </p:spPr>
      </p:pic>
      <p:sp>
        <p:nvSpPr>
          <p:cNvPr id="15" name="TextBox 14">
            <a:extLst>
              <a:ext uri="{FF2B5EF4-FFF2-40B4-BE49-F238E27FC236}">
                <a16:creationId xmlns:a16="http://schemas.microsoft.com/office/drawing/2014/main" id="{EDE7D0BC-5EB2-43E4-B613-FDC6DD764876}"/>
              </a:ext>
            </a:extLst>
          </p:cNvPr>
          <p:cNvSpPr txBox="1"/>
          <p:nvPr/>
        </p:nvSpPr>
        <p:spPr>
          <a:xfrm>
            <a:off x="7957460" y="3408612"/>
            <a:ext cx="2889864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3) Update residual capacities</a:t>
            </a:r>
            <a:endParaRPr lang="en-SI" dirty="0"/>
          </a:p>
        </p:txBody>
      </p:sp>
      <p:pic>
        <p:nvPicPr>
          <p:cNvPr id="17" name="Picture 16">
            <a:extLst>
              <a:ext uri="{FF2B5EF4-FFF2-40B4-BE49-F238E27FC236}">
                <a16:creationId xmlns:a16="http://schemas.microsoft.com/office/drawing/2014/main" id="{AA55FBFE-C628-49ED-87EF-39A13250111D}"/>
              </a:ext>
            </a:extLst>
          </p:cNvPr>
          <p:cNvPicPr>
            <a:picLocks noChangeAspect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100438" y="3987392"/>
            <a:ext cx="3710427" cy="2184758"/>
          </a:xfrm>
          <a:prstGeom prst="rect">
            <a:avLst/>
          </a:prstGeom>
        </p:spPr>
      </p:pic>
      <p:sp>
        <p:nvSpPr>
          <p:cNvPr id="18" name="TextBox 17">
            <a:extLst>
              <a:ext uri="{FF2B5EF4-FFF2-40B4-BE49-F238E27FC236}">
                <a16:creationId xmlns:a16="http://schemas.microsoft.com/office/drawing/2014/main" id="{81493F1C-3128-4E77-BADC-463E6225CCAC}"/>
              </a:ext>
            </a:extLst>
          </p:cNvPr>
          <p:cNvSpPr txBox="1"/>
          <p:nvPr/>
        </p:nvSpPr>
        <p:spPr>
          <a:xfrm>
            <a:off x="2648587" y="5979859"/>
            <a:ext cx="2772697" cy="376491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4) Find next path</a:t>
            </a:r>
            <a:endParaRPr lang="en-SI" dirty="0"/>
          </a:p>
        </p:txBody>
      </p:sp>
      <p:pic>
        <p:nvPicPr>
          <p:cNvPr id="20" name="Picture 19">
            <a:extLst>
              <a:ext uri="{FF2B5EF4-FFF2-40B4-BE49-F238E27FC236}">
                <a16:creationId xmlns:a16="http://schemas.microsoft.com/office/drawing/2014/main" id="{8527CEFC-B0DE-4B27-9FA8-C41C5C71F2FD}"/>
              </a:ext>
            </a:extLst>
          </p:cNvPr>
          <p:cNvPicPr>
            <a:picLocks noChangeAspect="1"/>
          </p:cNvPicPr>
          <p:nvPr/>
        </p:nvPicPr>
        <p:blipFill>
          <a:blip r:embed="rId6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48827" y="3987392"/>
            <a:ext cx="3710427" cy="2184758"/>
          </a:xfrm>
          <a:prstGeom prst="rect">
            <a:avLst/>
          </a:prstGeom>
        </p:spPr>
      </p:pic>
      <p:sp>
        <p:nvSpPr>
          <p:cNvPr id="22" name="TextBox 21">
            <a:extLst>
              <a:ext uri="{FF2B5EF4-FFF2-40B4-BE49-F238E27FC236}">
                <a16:creationId xmlns:a16="http://schemas.microsoft.com/office/drawing/2014/main" id="{D77FF32A-9D3F-474A-BC22-C8C82F026349}"/>
              </a:ext>
            </a:extLst>
          </p:cNvPr>
          <p:cNvSpPr txBox="1"/>
          <p:nvPr/>
        </p:nvSpPr>
        <p:spPr>
          <a:xfrm>
            <a:off x="6458040" y="5987018"/>
            <a:ext cx="2998839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5) Update residual capacities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1861772528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By taking reverse edges into account we make sure to find the theoretical maximum flow: 4 + 2 = 6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8</a:t>
            </a:fld>
            <a:endParaRPr lang="en-SI"/>
          </a:p>
        </p:txBody>
      </p:sp>
      <p:pic>
        <p:nvPicPr>
          <p:cNvPr id="6" name="Picture 5">
            <a:extLst>
              <a:ext uri="{FF2B5EF4-FFF2-40B4-BE49-F238E27FC236}">
                <a16:creationId xmlns:a16="http://schemas.microsoft.com/office/drawing/2014/main" id="{5B890E38-8FB5-4D42-87D0-F95899FEA2A1}"/>
              </a:ext>
            </a:extLst>
          </p:cNvPr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045496" y="2828055"/>
            <a:ext cx="4726039" cy="2782766"/>
          </a:xfrm>
          <a:prstGeom prst="rect">
            <a:avLst/>
          </a:prstGeom>
        </p:spPr>
      </p:pic>
      <p:pic>
        <p:nvPicPr>
          <p:cNvPr id="8" name="Picture 7">
            <a:extLst>
              <a:ext uri="{FF2B5EF4-FFF2-40B4-BE49-F238E27FC236}">
                <a16:creationId xmlns:a16="http://schemas.microsoft.com/office/drawing/2014/main" id="{83131C6E-9F55-42B1-923E-B0D63D468D7C}"/>
              </a:ext>
            </a:extLst>
          </p:cNvPr>
          <p:cNvPicPr>
            <a:picLocks noChangeAspect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961625" y="2828055"/>
            <a:ext cx="4726039" cy="2782766"/>
          </a:xfrm>
          <a:prstGeom prst="rect">
            <a:avLst/>
          </a:prstGeom>
        </p:spPr>
      </p:pic>
      <p:sp>
        <p:nvSpPr>
          <p:cNvPr id="9" name="TextBox 8">
            <a:extLst>
              <a:ext uri="{FF2B5EF4-FFF2-40B4-BE49-F238E27FC236}">
                <a16:creationId xmlns:a16="http://schemas.microsoft.com/office/drawing/2014/main" id="{B0C90243-B4E0-47BF-B2D4-E4ECDE187B3D}"/>
              </a:ext>
            </a:extLst>
          </p:cNvPr>
          <p:cNvSpPr txBox="1"/>
          <p:nvPr/>
        </p:nvSpPr>
        <p:spPr>
          <a:xfrm>
            <a:off x="2198328" y="5363322"/>
            <a:ext cx="3097161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6) Find next path</a:t>
            </a:r>
            <a:endParaRPr lang="en-SI" dirty="0"/>
          </a:p>
        </p:txBody>
      </p:sp>
      <p:sp>
        <p:nvSpPr>
          <p:cNvPr id="10" name="TextBox 9">
            <a:extLst>
              <a:ext uri="{FF2B5EF4-FFF2-40B4-BE49-F238E27FC236}">
                <a16:creationId xmlns:a16="http://schemas.microsoft.com/office/drawing/2014/main" id="{EE7C643E-AAB9-4748-AE35-6437B2F4FCB2}"/>
              </a:ext>
            </a:extLst>
          </p:cNvPr>
          <p:cNvSpPr txBox="1"/>
          <p:nvPr/>
        </p:nvSpPr>
        <p:spPr>
          <a:xfrm>
            <a:off x="6820309" y="5426155"/>
            <a:ext cx="3008670" cy="36933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/>
              <a:t>7) Update residual capacities</a:t>
            </a:r>
            <a:endParaRPr lang="en-SI" dirty="0"/>
          </a:p>
        </p:txBody>
      </p:sp>
    </p:spTree>
    <p:extLst>
      <p:ext uri="{BB962C8B-B14F-4D97-AF65-F5344CB8AC3E}">
        <p14:creationId xmlns:p14="http://schemas.microsoft.com/office/powerpoint/2010/main" val="3905763625"/>
      </p:ext>
    </p:extLst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E643C4FB-5DB1-45AC-B4C4-A8E1B8D06A5A}"/>
              </a:ext>
            </a:extLst>
          </p:cNvPr>
          <p:cNvSpPr>
            <a:spLocks noGrp="1"/>
          </p:cNvSpPr>
          <p:nvPr>
            <p:ph type="title"/>
          </p:nvPr>
        </p:nvSpPr>
        <p:spPr>
          <a:xfrm>
            <a:off x="838200" y="286469"/>
            <a:ext cx="10515600" cy="913069"/>
          </a:xfrm>
        </p:spPr>
        <p:txBody>
          <a:bodyPr/>
          <a:lstStyle/>
          <a:p>
            <a:r>
              <a:rPr lang="en-US" dirty="0"/>
              <a:t>Edmonds-Karp Algorithm</a:t>
            </a:r>
            <a:endParaRPr lang="en-SI" dirty="0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46AE7755-BA4C-4625-8147-027FBD549FF3}"/>
              </a:ext>
            </a:extLst>
          </p:cNvPr>
          <p:cNvSpPr>
            <a:spLocks noGrp="1"/>
          </p:cNvSpPr>
          <p:nvPr>
            <p:ph idx="1"/>
          </p:nvPr>
        </p:nvSpPr>
        <p:spPr>
          <a:xfrm>
            <a:off x="838200" y="1605963"/>
            <a:ext cx="10515600" cy="4617856"/>
          </a:xfrm>
        </p:spPr>
        <p:txBody>
          <a:bodyPr/>
          <a:lstStyle/>
          <a:p>
            <a:r>
              <a:rPr lang="en-US" dirty="0"/>
              <a:t>An improved, well defined implementation of Ford-Fulkerson</a:t>
            </a:r>
          </a:p>
          <a:p>
            <a:r>
              <a:rPr lang="en-US" dirty="0"/>
              <a:t>We use Breadth-First Search as the searching algorithm: we get the shortest path in each iteration</a:t>
            </a:r>
          </a:p>
          <a:p>
            <a:r>
              <a:rPr lang="en-US" dirty="0"/>
              <a:t>Inputs:</a:t>
            </a:r>
          </a:p>
          <a:p>
            <a:pPr lvl="1"/>
            <a:r>
              <a:rPr lang="en-US" dirty="0"/>
              <a:t>C: Capacity Matrix</a:t>
            </a:r>
          </a:p>
          <a:p>
            <a:pPr lvl="1"/>
            <a:r>
              <a:rPr lang="en-US" dirty="0"/>
              <a:t>E: Adjacency Matrix</a:t>
            </a:r>
          </a:p>
          <a:p>
            <a:pPr lvl="1"/>
            <a:r>
              <a:rPr lang="en-US" dirty="0"/>
              <a:t>s: Source node index</a:t>
            </a:r>
          </a:p>
          <a:p>
            <a:pPr lvl="1"/>
            <a:r>
              <a:rPr lang="en-US" dirty="0"/>
              <a:t>t: Sink node index</a:t>
            </a:r>
            <a:endParaRPr lang="en-SI" dirty="0"/>
          </a:p>
        </p:txBody>
      </p:sp>
      <p:sp>
        <p:nvSpPr>
          <p:cNvPr id="4" name="Slide Number Placeholder 3">
            <a:extLst>
              <a:ext uri="{FF2B5EF4-FFF2-40B4-BE49-F238E27FC236}">
                <a16:creationId xmlns:a16="http://schemas.microsoft.com/office/drawing/2014/main" id="{9AC3DDBA-D2A3-40C2-8A38-995AD1FF6518}"/>
              </a:ext>
            </a:extLst>
          </p:cNvPr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1994FEC-9830-4C47-915C-CEC6323CEB08}" type="slidenum">
              <a:rPr lang="en-SI" smtClean="0"/>
              <a:t>9</a:t>
            </a:fld>
            <a:endParaRPr lang="en-SI"/>
          </a:p>
        </p:txBody>
      </p:sp>
    </p:spTree>
    <p:extLst>
      <p:ext uri="{BB962C8B-B14F-4D97-AF65-F5344CB8AC3E}">
        <p14:creationId xmlns:p14="http://schemas.microsoft.com/office/powerpoint/2010/main" val="1173362780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2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ajorFont>
      <a:minorFont>
        <a:latin typeface="Calibri" panose="020F0502020204030204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  <a:font script="Armn" typeface="Arial"/>
        <a:font script="Bugi" typeface="Leelawadee UI"/>
        <a:font script="Bopo" typeface="Microsoft JhengHei"/>
        <a:font script="Java" typeface="Javanese Text"/>
        <a:font script="Lisu" typeface="Segoe UI"/>
        <a:font script="Mymr" typeface="Myanmar Text"/>
        <a:font script="Nkoo" typeface="Ebrima"/>
        <a:font script="Olck" typeface="Nirmala UI"/>
        <a:font script="Osma" typeface="Ebrima"/>
        <a:font script="Phag" typeface="Phagspa"/>
        <a:font script="Syrn" typeface="Estrangelo Edessa"/>
        <a:font script="Syrj" typeface="Estrangelo Edessa"/>
        <a:font script="Syre" typeface="Estrangelo Edessa"/>
        <a:font script="Sora" typeface="Nirmala UI"/>
        <a:font script="Tale" typeface="Microsoft Tai Le"/>
        <a:font script="Talu" typeface="Microsoft New Tai Lue"/>
        <a:font script="Tfng" typeface="Ebrima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18121</TotalTime>
  <Words>1629</Words>
  <Application>Microsoft Office PowerPoint</Application>
  <PresentationFormat>Widescreen</PresentationFormat>
  <Paragraphs>161</Paragraphs>
  <Slides>18</Slides>
  <Notes>4</Notes>
  <HiddenSlides>0</HiddenSlides>
  <MMClips>0</MMClips>
  <ScaleCrop>false</ScaleCrop>
  <HeadingPairs>
    <vt:vector size="6" baseType="variant">
      <vt:variant>
        <vt:lpstr>Fonts Used</vt:lpstr>
      </vt:variant>
      <vt:variant>
        <vt:i4>5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18</vt:i4>
      </vt:variant>
    </vt:vector>
  </HeadingPairs>
  <TitlesOfParts>
    <vt:vector size="24" baseType="lpstr">
      <vt:lpstr>Arial</vt:lpstr>
      <vt:lpstr>Calibri</vt:lpstr>
      <vt:lpstr>Calibri Light</vt:lpstr>
      <vt:lpstr>Cambria Math</vt:lpstr>
      <vt:lpstr>Consolas</vt:lpstr>
      <vt:lpstr>Office Theme</vt:lpstr>
      <vt:lpstr>Maximum Flow in Graphs</vt:lpstr>
      <vt:lpstr>Introduction</vt:lpstr>
      <vt:lpstr>Description</vt:lpstr>
      <vt:lpstr>Ford-Fulkerson Algorithm</vt:lpstr>
      <vt:lpstr>Inefficient augmentation of flow </vt:lpstr>
      <vt:lpstr>Ford-Fulkerson in more detail</vt:lpstr>
      <vt:lpstr>Simulating Ford-Fulkerson</vt:lpstr>
      <vt:lpstr>PowerPoint Presentation</vt:lpstr>
      <vt:lpstr>Edmonds-Karp Algorithm</vt:lpstr>
      <vt:lpstr>Edmonds-Karp Algorithm - pseudocode</vt:lpstr>
      <vt:lpstr>Comparison of algorithm complexities</vt:lpstr>
      <vt:lpstr>Overview of our implementation</vt:lpstr>
      <vt:lpstr>Additional information of our implementation</vt:lpstr>
      <vt:lpstr>Dinic’s Algorithm</vt:lpstr>
      <vt:lpstr>Dinic’s Algorithm in more Detail</vt:lpstr>
      <vt:lpstr>Simulation of Dinic’s Algorithm</vt:lpstr>
      <vt:lpstr>Conclusion</vt:lpstr>
      <vt:lpstr>Questions?</vt:lpstr>
    </vt:vector>
  </TitlesOfParts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Maximum Flow in Graphs</dc:title>
  <dc:creator>Matic Kladnik</dc:creator>
  <cp:lastModifiedBy>Matic Kladnik</cp:lastModifiedBy>
  <cp:revision>34</cp:revision>
  <dcterms:created xsi:type="dcterms:W3CDTF">2021-09-28T09:59:18Z</dcterms:created>
  <dcterms:modified xsi:type="dcterms:W3CDTF">2022-04-22T13:44:22Z</dcterms:modified>
</cp:coreProperties>
</file>