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rgbClr val="3771B3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662E"/>
    <a:srgbClr val="3771B3"/>
    <a:srgbClr val="AE00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36" autoAdjust="0"/>
    <p:restoredTop sz="94660"/>
  </p:normalViewPr>
  <p:slideViewPr>
    <p:cSldViewPr>
      <p:cViewPr varScale="1">
        <p:scale>
          <a:sx n="151" d="100"/>
          <a:sy n="151" d="100"/>
        </p:scale>
        <p:origin x="162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9FF8C07-131D-482E-AAD6-FD8330FFEC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5AE919F-9DCF-42F0-B637-08B7601CB5A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7BF14B3-3916-40AF-876D-876213E8F44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81C9F55-8558-4EE4-8C14-C03C5D95CB5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8062AE1D-100D-4145-82D0-82081823D6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D5B9DB9-793B-4D87-B6D5-E683D9F57F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9B54615-D408-456E-BBEE-E053785F94F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E843BB09-B89D-44CF-9FA4-B5F1ACE4E66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7FFA379-EBE5-457E-9178-6233541A6F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57720E0-9BB3-4DFD-B80F-A6F5F64A85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C7D8D58D-74F5-425C-AE4C-933DD666BA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56A008C0-7EAE-48F7-8E15-EAD5C6D3D4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11" name="Picture 19" descr="Untitled-1">
            <a:extLst>
              <a:ext uri="{FF2B5EF4-FFF2-40B4-BE49-F238E27FC236}">
                <a16:creationId xmlns:a16="http://schemas.microsoft.com/office/drawing/2014/main" id="{03C4A6DA-6DD5-474D-ACD2-212C78F0AB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08563"/>
            <a:ext cx="9144000" cy="184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>
            <a:extLst>
              <a:ext uri="{FF2B5EF4-FFF2-40B4-BE49-F238E27FC236}">
                <a16:creationId xmlns:a16="http://schemas.microsoft.com/office/drawing/2014/main" id="{FD0F0211-2D86-478A-BCA8-E27B6B61DF6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00954E3-EBC4-4E6C-A03C-ED0739A741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271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3771B3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pic>
        <p:nvPicPr>
          <p:cNvPr id="8213" name="Picture 21" descr="Picture1">
            <a:extLst>
              <a:ext uri="{FF2B5EF4-FFF2-40B4-BE49-F238E27FC236}">
                <a16:creationId xmlns:a16="http://schemas.microsoft.com/office/drawing/2014/main" id="{F288DA5E-E293-4D00-BF1F-9BF5921B2D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8"/>
          <a:stretch>
            <a:fillRect/>
          </a:stretch>
        </p:blipFill>
        <p:spPr bwMode="auto">
          <a:xfrm>
            <a:off x="0" y="0"/>
            <a:ext cx="9144000" cy="165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00856-24E0-4048-8573-2B767B96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4D35F3-B037-4352-A389-B0FB02AEB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44C97-F084-4AA7-BF69-B650DFDF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72352-5EAA-4F72-9E33-98CF92682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EFC92-FD75-4647-9BE6-A36AE8EBB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A4EC3-4309-4B0E-A611-40BBC312B8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04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26231B-5B5A-4B14-B0E8-67C6388AC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191250" y="404813"/>
            <a:ext cx="1909763" cy="5721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CEF9E-432D-43E9-A40A-E66322A6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5581650" cy="5721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92D07-4A45-4763-8BB0-B80B52A0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5057F-DE21-447C-8E69-F736C381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2E1DA-2938-4C11-911D-9BC9BB21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88C08-65CB-4BBC-B6DA-6E2F915C29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7B1CF-5B20-45BC-9EFC-E86A3F2EA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C7D61-D881-45AA-A8B3-1AE4392D8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725D7-AC36-4FE2-BADB-5FC084B87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E3151-972E-4535-BD67-8AE00BEE9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20FDB-82BD-4009-9FB9-DD5EC3F5B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498FF-5B06-4A38-A657-2AA2C708F3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89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917-FD42-4045-BF1E-01E05B741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1357F-4B13-40C0-B942-2CB49AFA1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6AB29-3280-4FEF-BCEA-0897333B1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EF6C3-15AB-4D92-B3E1-7D9031FE8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22AB8-C507-47CE-9CD8-78546D6BF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19FF2-73A8-45B0-93C2-00BB1B6B87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2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DC673-B19A-45D7-ADF1-4489F73D3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DB8D1-64C3-4867-BDD6-630DF3D2F1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57338"/>
            <a:ext cx="3744913" cy="4568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BC8C89-A53E-40EE-9D37-097AB9DE0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4513" y="1557338"/>
            <a:ext cx="3746500" cy="4568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0F3BF-D81E-4C89-B982-2A10934A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C69EB-9E6B-4145-ABCE-CB8326848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8D930-13A6-4573-B200-9F76E9D6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A38F4-ABE8-473D-812A-C52C515501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020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1FFF9-6399-4151-9EB2-9793D0C54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C8C21-543D-4545-9DDF-46E4AA6DB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06AD85-DC17-473F-9596-7C6BFEA10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5EF4BD-4338-49E2-A1A5-4FFFE7BE91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F4BDD-50A2-407D-8A80-42635A20D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383875-B867-4978-B035-47C62A73C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0B2381-209E-4A6F-A1C3-990D73A98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39CF7A-A92D-46C1-9CFB-B86D1E896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72985-A8A7-41DC-B537-5A6D7BCEB0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08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89FCA-9FA7-4130-8B3F-CF706BADB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B0E414-3BE9-4336-BDED-3FB48F788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43E3EB-352D-4FDE-BD2C-6B280FAF6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0B2AE9-7EA5-4EBF-A98F-AEE16303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82F45-85F0-4B52-8EC9-9A723C550B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89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13D1E5-9DC6-40B1-AD8C-5F0904A6C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01E635-A7E5-4885-995A-630B2877B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57B12-F87E-40F8-8B9A-E9B5B5A3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B5A08-2424-4C5C-9F5A-219F0C7C18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12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A18DE-4370-4663-914C-7D1476E13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EA340-0891-4E2F-A365-B264760B0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184D8A-B01B-4351-95A9-CD2167B49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B71A7B-BB17-4635-8FBC-08F842E04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99E73-5451-48AA-9DA9-BBD42987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6B66F-C2C1-42B7-B53C-E8A7F870C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5616A-A1DB-43AA-888C-899D3A4E7F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13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E1550-D024-4495-B868-FB44809FA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8F5804-6FF1-44A2-A64E-F40461BF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22B053-5C1E-44E2-BF31-7815CF1EF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2C12F-121A-4DED-A941-34224496C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FD1DCF-814C-4212-9105-C66B20B16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A0AD7-7E44-485A-8C19-4E732D22C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5F945-F419-4FDF-9F46-7E86D2C1D0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270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Picture 14" descr="Untitled-2">
            <a:extLst>
              <a:ext uri="{FF2B5EF4-FFF2-40B4-BE49-F238E27FC236}">
                <a16:creationId xmlns:a16="http://schemas.microsoft.com/office/drawing/2014/main" id="{BB044018-17A4-4B3C-AE4A-B978E5A0CD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5500"/>
            <a:ext cx="74866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1" name="Picture 13" descr="motiv_zgornjiB_slo">
            <a:extLst>
              <a:ext uri="{FF2B5EF4-FFF2-40B4-BE49-F238E27FC236}">
                <a16:creationId xmlns:a16="http://schemas.microsoft.com/office/drawing/2014/main" id="{FC91F29B-90F6-46AE-A51E-9B84004429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0"/>
            <a:ext cx="4284662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F5B6-2F0B-4A2C-8C0A-4BB27EC060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04813"/>
            <a:ext cx="7488237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084E0C5-6256-424B-AA76-B986B6270E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7643813" cy="4568825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CAF470C-C736-4F0C-927C-98BB6C92C9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56EB450-6EAE-4AD1-A194-3D8E120B8B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A72C7738-5968-4540-BF47-157DD2CA6B5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A091DD66-CF58-4360-BADC-FE506A616D7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183" name="Picture 15" descr="Picture2">
            <a:extLst>
              <a:ext uri="{FF2B5EF4-FFF2-40B4-BE49-F238E27FC236}">
                <a16:creationId xmlns:a16="http://schemas.microsoft.com/office/drawing/2014/main" id="{A1488EFF-BC4D-4826-9238-BC6D6C56EF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268413"/>
            <a:ext cx="747712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Picture3">
            <a:extLst>
              <a:ext uri="{FF2B5EF4-FFF2-40B4-BE49-F238E27FC236}">
                <a16:creationId xmlns:a16="http://schemas.microsoft.com/office/drawing/2014/main" id="{55F399A1-2F79-4E66-9C3B-E8485FF0951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30913"/>
            <a:ext cx="827087" cy="827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AE001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AE001F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9FFF0F4-E250-439F-A82F-DBF19D3E440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Segment trees: simple, dynamic, and persistent</a:t>
            </a:r>
            <a:endParaRPr lang="en-US" altLang="en-US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464DD8F-5B75-4A69-8740-B0ED4A474B5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87500" y="4102100"/>
            <a:ext cx="6400800" cy="1271588"/>
          </a:xfrm>
        </p:spPr>
        <p:txBody>
          <a:bodyPr/>
          <a:lstStyle/>
          <a:p>
            <a:r>
              <a:rPr lang="en-US" altLang="en-US" sz="1800" dirty="0"/>
              <a:t>Seminar presentation for data structures and algorithms course</a:t>
            </a:r>
          </a:p>
          <a:p>
            <a:r>
              <a:rPr lang="en-US" altLang="en-US" sz="1800" dirty="0"/>
              <a:t>M.Besher Massri</a:t>
            </a:r>
          </a:p>
          <a:p>
            <a:r>
              <a:rPr lang="en-US" altLang="en-US" sz="1800" dirty="0"/>
              <a:t>April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1768-EE2B-45EB-889B-6D0AF585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segment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6A3C6-424F-4ABB-95AB-DB5E9D3DC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Instead of dealing with existing arrays, segment trees can be built on a set of items with operations like add/remove/update/query.</a:t>
            </a:r>
          </a:p>
          <a:p>
            <a:r>
              <a:rPr lang="en-US" sz="2800" dirty="0"/>
              <a:t>Such operations can be implemented by having a large segment tree with values covering the range of values of the elements: MIN…MAX</a:t>
            </a:r>
          </a:p>
          <a:p>
            <a:r>
              <a:rPr lang="en-US" sz="2800" dirty="0"/>
              <a:t>Such segment tree can be pretty large.</a:t>
            </a:r>
          </a:p>
        </p:txBody>
      </p:sp>
    </p:spTree>
    <p:extLst>
      <p:ext uri="{BB962C8B-B14F-4D97-AF65-F5344CB8AC3E}">
        <p14:creationId xmlns:p14="http://schemas.microsoft.com/office/powerpoint/2010/main" val="2247153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83948-95AE-495A-9532-3945C3574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segment trees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8A4A6-7FD7-40A8-8134-7EADD8664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Key idea is to start with a hypothetical tree covering all range, with only root created, and create children as required.</a:t>
            </a:r>
          </a:p>
          <a:p>
            <a:r>
              <a:rPr lang="en-US" sz="2800" dirty="0"/>
              <a:t>Adding an element is similar to single-point update, but we create new nodes along the way if none exists.</a:t>
            </a:r>
          </a:p>
          <a:p>
            <a:r>
              <a:rPr lang="en-US" sz="2800" dirty="0"/>
              <a:t>Query is performed similarly, with careful consideration for handling empty branches.</a:t>
            </a:r>
          </a:p>
          <a:p>
            <a:r>
              <a:rPr lang="en-US" sz="2800" dirty="0"/>
              <a:t>Extra variables for storing pointers to left and right children are required</a:t>
            </a:r>
          </a:p>
        </p:txBody>
      </p:sp>
    </p:spTree>
    <p:extLst>
      <p:ext uri="{BB962C8B-B14F-4D97-AF65-F5344CB8AC3E}">
        <p14:creationId xmlns:p14="http://schemas.microsoft.com/office/powerpoint/2010/main" val="1939441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4F12-7836-4A55-8039-77ACDDABE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segment trees (3)</a:t>
            </a:r>
          </a:p>
        </p:txBody>
      </p:sp>
      <p:sp>
        <p:nvSpPr>
          <p:cNvPr id="4" name="AutoShape 2" descr="DynamicSegmentTree-1.png">
            <a:extLst>
              <a:ext uri="{FF2B5EF4-FFF2-40B4-BE49-F238E27FC236}">
                <a16:creationId xmlns:a16="http://schemas.microsoft.com/office/drawing/2014/main" id="{BCC1B178-C2B3-4702-927D-C7C1B292E8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306E3A-C577-4E72-B49D-677FE3050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152650"/>
            <a:ext cx="2762250" cy="2857500"/>
          </a:xfrm>
          <a:prstGeom prst="rect">
            <a:avLst/>
          </a:prstGeom>
        </p:spPr>
      </p:pic>
      <p:sp>
        <p:nvSpPr>
          <p:cNvPr id="6" name="AutoShape 4" descr="DynamicSegmentTree-2.png">
            <a:extLst>
              <a:ext uri="{FF2B5EF4-FFF2-40B4-BE49-F238E27FC236}">
                <a16:creationId xmlns:a16="http://schemas.microsoft.com/office/drawing/2014/main" id="{CC5ADE55-6918-48E9-993D-1F890822CE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26ACB5-DBF5-41E8-B2BC-DF3A6E9A0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2209800"/>
            <a:ext cx="2857500" cy="2676525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ECCAA8A7-5524-4F86-B4CE-10344FE30741}"/>
              </a:ext>
            </a:extLst>
          </p:cNvPr>
          <p:cNvSpPr/>
          <p:nvPr/>
        </p:nvSpPr>
        <p:spPr bwMode="auto">
          <a:xfrm>
            <a:off x="4286250" y="3276600"/>
            <a:ext cx="742950" cy="533400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>
              <a:ln>
                <a:noFill/>
              </a:ln>
              <a:solidFill>
                <a:srgbClr val="3771B3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DC831EC-9165-4652-B904-6483D9306842}"/>
              </a:ext>
            </a:extLst>
          </p:cNvPr>
          <p:cNvCxnSpPr>
            <a:cxnSpLocks/>
          </p:cNvCxnSpPr>
          <p:nvPr/>
        </p:nvCxnSpPr>
        <p:spPr bwMode="auto">
          <a:xfrm>
            <a:off x="4419600" y="3562793"/>
            <a:ext cx="1028700" cy="11112"/>
          </a:xfrm>
          <a:prstGeom prst="straightConnector1">
            <a:avLst/>
          </a:prstGeom>
          <a:ln>
            <a:tailEnd type="triangle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420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4AE3F-7434-4865-8200-C17312BD4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Persistent segment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FF417-1F58-4662-A064-590DC0B84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Persistence data structures enable accessing past state of the data structure.</a:t>
            </a:r>
          </a:p>
          <a:p>
            <a:r>
              <a:rPr lang="en-US" sz="2800" dirty="0"/>
              <a:t>Partial persistent data structures allows read-only of past states, and read/write of current state.</a:t>
            </a:r>
          </a:p>
          <a:p>
            <a:r>
              <a:rPr lang="en-US" sz="2800" dirty="0"/>
              <a:t>Fully persistent data structures allows for read/write of current and past state.</a:t>
            </a:r>
          </a:p>
          <a:p>
            <a:r>
              <a:rPr lang="en-US" sz="2800" dirty="0"/>
              <a:t>Persistent segment trees are fully persistent data structures that enables updating/querying at different points in time.</a:t>
            </a:r>
          </a:p>
        </p:txBody>
      </p:sp>
    </p:spTree>
    <p:extLst>
      <p:ext uri="{BB962C8B-B14F-4D97-AF65-F5344CB8AC3E}">
        <p14:creationId xmlns:p14="http://schemas.microsoft.com/office/powerpoint/2010/main" val="371251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42262-5ECB-449D-9EBF-846EF3AD5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Persistent segment trees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827B4-3F3B-4F0E-9310-431BEB493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 persistent segment trees, we only create another copy of the nodes we want to update, and maintains links to unmodified children.</a:t>
            </a:r>
          </a:p>
          <a:p>
            <a:r>
              <a:rPr lang="en-US" sz="2800" dirty="0"/>
              <a:t>Each version will have its own root, which connects it to the rest of the tree representing the data structure at that version.</a:t>
            </a:r>
          </a:p>
          <a:p>
            <a:r>
              <a:rPr lang="en-US" sz="2800" dirty="0"/>
              <a:t>Extra variables for storing pointers to left and right children are required.</a:t>
            </a:r>
          </a:p>
        </p:txBody>
      </p:sp>
    </p:spTree>
    <p:extLst>
      <p:ext uri="{BB962C8B-B14F-4D97-AF65-F5344CB8AC3E}">
        <p14:creationId xmlns:p14="http://schemas.microsoft.com/office/powerpoint/2010/main" val="3831977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A72BD-2854-42A4-90CC-4756711C0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Persistent segment trees (3)</a:t>
            </a:r>
          </a:p>
        </p:txBody>
      </p:sp>
      <p:sp>
        <p:nvSpPr>
          <p:cNvPr id="4" name="AutoShape 2" descr="persistent-segment tree.png">
            <a:extLst>
              <a:ext uri="{FF2B5EF4-FFF2-40B4-BE49-F238E27FC236}">
                <a16:creationId xmlns:a16="http://schemas.microsoft.com/office/drawing/2014/main" id="{C9F0E937-2972-4D3B-B899-2CC30D438A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E0DE4F-29F3-43DE-905A-0D1C7CDCB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981200"/>
            <a:ext cx="7315200" cy="346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83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B1C64-95DE-42CA-9B45-E0A93F037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6D63C-1424-4E81-B6C0-8BA42854B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array of N elements A, perform two types of operations:</a:t>
            </a:r>
          </a:p>
          <a:p>
            <a:pPr lvl="1"/>
            <a:r>
              <a:rPr lang="en-US" dirty="0"/>
              <a:t>Add X to each element A[</a:t>
            </a:r>
            <a:r>
              <a:rPr lang="en-US" dirty="0" err="1"/>
              <a:t>i</a:t>
            </a:r>
            <a:r>
              <a:rPr lang="en-US" dirty="0"/>
              <a:t>] where l&lt;=</a:t>
            </a:r>
            <a:r>
              <a:rPr lang="en-US" dirty="0" err="1"/>
              <a:t>i</a:t>
            </a:r>
            <a:r>
              <a:rPr lang="en-US" dirty="0"/>
              <a:t>&lt;=r</a:t>
            </a:r>
          </a:p>
          <a:p>
            <a:pPr lvl="1"/>
            <a:r>
              <a:rPr lang="en-US" dirty="0"/>
              <a:t>Calculate the sum of A[</a:t>
            </a:r>
            <a:r>
              <a:rPr lang="en-US" dirty="0" err="1"/>
              <a:t>i</a:t>
            </a:r>
            <a:r>
              <a:rPr lang="en-US" dirty="0"/>
              <a:t>] where l&lt;=</a:t>
            </a:r>
            <a:r>
              <a:rPr lang="en-US" dirty="0" err="1"/>
              <a:t>i</a:t>
            </a:r>
            <a:r>
              <a:rPr lang="en-US" dirty="0"/>
              <a:t>&lt;=r</a:t>
            </a:r>
          </a:p>
          <a:p>
            <a:r>
              <a:rPr lang="en-US" dirty="0"/>
              <a:t>N&lt;=10^5</a:t>
            </a:r>
          </a:p>
          <a:p>
            <a:r>
              <a:rPr lang="en-US" dirty="0" err="1"/>
              <a:t>N.operations</a:t>
            </a:r>
            <a:r>
              <a:rPr lang="en-US" dirty="0"/>
              <a:t> &lt;=10^5</a:t>
            </a:r>
          </a:p>
          <a:p>
            <a:r>
              <a:rPr lang="en-US" dirty="0"/>
              <a:t>A[</a:t>
            </a:r>
            <a:r>
              <a:rPr lang="en-US" dirty="0" err="1"/>
              <a:t>i</a:t>
            </a:r>
            <a:r>
              <a:rPr lang="en-US" dirty="0"/>
              <a:t>]&lt;=10^9</a:t>
            </a:r>
          </a:p>
          <a:p>
            <a:r>
              <a:rPr lang="en-US" dirty="0"/>
              <a:t>=&gt; Range sum, range update</a:t>
            </a:r>
          </a:p>
        </p:txBody>
      </p:sp>
    </p:spTree>
    <p:extLst>
      <p:ext uri="{BB962C8B-B14F-4D97-AF65-F5344CB8AC3E}">
        <p14:creationId xmlns:p14="http://schemas.microsoft.com/office/powerpoint/2010/main" val="3832818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E7EB6-811F-4D9E-AB39-14E6F697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3111C-B875-4A8A-95C8-DE501167F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array of N elements A.</a:t>
            </a:r>
          </a:p>
          <a:p>
            <a:r>
              <a:rPr lang="en-US" dirty="0"/>
              <a:t>Answer queries of the form, l, r, k: considering the items A[</a:t>
            </a:r>
            <a:r>
              <a:rPr lang="en-US" dirty="0" err="1"/>
              <a:t>i</a:t>
            </a:r>
            <a:r>
              <a:rPr lang="en-US" dirty="0"/>
              <a:t>], l&lt;=</a:t>
            </a:r>
            <a:r>
              <a:rPr lang="en-US" dirty="0" err="1"/>
              <a:t>i</a:t>
            </a:r>
            <a:r>
              <a:rPr lang="en-US" dirty="0"/>
              <a:t>&lt;=r. What is the kth smallest item?</a:t>
            </a:r>
          </a:p>
          <a:p>
            <a:r>
              <a:rPr lang="en-US" dirty="0"/>
              <a:t>N&lt;=10^5</a:t>
            </a:r>
          </a:p>
          <a:p>
            <a:r>
              <a:rPr lang="en-US" dirty="0" err="1"/>
              <a:t>N.queries</a:t>
            </a:r>
            <a:r>
              <a:rPr lang="en-US" dirty="0"/>
              <a:t> &lt;=10^5</a:t>
            </a:r>
          </a:p>
          <a:p>
            <a:r>
              <a:rPr lang="en-US" dirty="0"/>
              <a:t>A[</a:t>
            </a:r>
            <a:r>
              <a:rPr lang="en-US" dirty="0" err="1"/>
              <a:t>i</a:t>
            </a:r>
            <a:r>
              <a:rPr lang="en-US" dirty="0"/>
              <a:t>]&lt;=10^9</a:t>
            </a:r>
          </a:p>
          <a:p>
            <a:r>
              <a:rPr lang="en-US" dirty="0"/>
              <a:t>=&gt; persistent segment tree on frequency array</a:t>
            </a:r>
          </a:p>
        </p:txBody>
      </p:sp>
    </p:spTree>
    <p:extLst>
      <p:ext uri="{BB962C8B-B14F-4D97-AF65-F5344CB8AC3E}">
        <p14:creationId xmlns:p14="http://schemas.microsoft.com/office/powerpoint/2010/main" val="4230403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2133-87BC-4929-99EF-EE0A110FB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886B6-F724-47E6-A0F9-D3A99ADCC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???</a:t>
            </a:r>
          </a:p>
        </p:txBody>
      </p:sp>
    </p:spTree>
    <p:extLst>
      <p:ext uri="{BB962C8B-B14F-4D97-AF65-F5344CB8AC3E}">
        <p14:creationId xmlns:p14="http://schemas.microsoft.com/office/powerpoint/2010/main" val="96976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80522AF-5B6E-4FFC-8A18-8EF64E549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Segment trees	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457893-C433-4718-9F1C-93E595B54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566235"/>
            <a:ext cx="3147970" cy="2190750"/>
          </a:xfrm>
          <a:prstGeom prst="rect">
            <a:avLst/>
          </a:prstGeom>
        </p:spPr>
      </p:pic>
      <p:sp>
        <p:nvSpPr>
          <p:cNvPr id="7" name="AutoShape 9" descr="segment-tree1.png">
            <a:extLst>
              <a:ext uri="{FF2B5EF4-FFF2-40B4-BE49-F238E27FC236}">
                <a16:creationId xmlns:a16="http://schemas.microsoft.com/office/drawing/2014/main" id="{AE127360-2DDE-483D-93A4-D04FF7290358}"/>
              </a:ext>
            </a:extLst>
          </p:cNvPr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57201" y="1557338"/>
            <a:ext cx="3962400" cy="456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600" dirty="0"/>
              <a:t>Binary tree</a:t>
            </a:r>
          </a:p>
          <a:p>
            <a:r>
              <a:rPr lang="en-US" sz="1600" dirty="0"/>
              <a:t>Each node is either a leaf or has exactly two children</a:t>
            </a:r>
          </a:p>
          <a:p>
            <a:r>
              <a:rPr lang="en-US" sz="1600" dirty="0"/>
              <a:t>Each node store precalculated value about a consecutive range in the array</a:t>
            </a:r>
          </a:p>
          <a:p>
            <a:r>
              <a:rPr lang="en-US" sz="1600" dirty="0"/>
              <a:t>Each node range is the combination of its children’ ranges</a:t>
            </a:r>
          </a:p>
          <a:p>
            <a:r>
              <a:rPr lang="en-US" sz="1600" dirty="0"/>
              <a:t>Leaf nodes responsible for a single element.</a:t>
            </a:r>
          </a:p>
          <a:p>
            <a:r>
              <a:rPr lang="en-US" sz="1600" dirty="0"/>
              <a:t>Height is ceil(log N)</a:t>
            </a:r>
          </a:p>
          <a:p>
            <a:r>
              <a:rPr lang="en-US" sz="1600" dirty="0"/>
              <a:t>Used to answer queries about ranges of array.</a:t>
            </a:r>
          </a:p>
          <a:p>
            <a:r>
              <a:rPr lang="en-US" sz="1600" dirty="0"/>
              <a:t>Operations supported are operations with associative properties e.g. sum/min/max etc.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E17C4-EC6B-467D-B1C2-B890A2300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17D3C-6237-4A91-91E6-123C23489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Segment trees can be represented as a tree with pointers to left and right children</a:t>
            </a:r>
          </a:p>
          <a:p>
            <a:r>
              <a:rPr lang="en-US" sz="2400" dirty="0"/>
              <a:t>A more efficient representation uses indices of the array.</a:t>
            </a:r>
          </a:p>
          <a:p>
            <a:r>
              <a:rPr lang="en-US" sz="2400" dirty="0"/>
              <a:t>A node at index (x), has a left child at (x*2), right child at (x*2+1), and a parent at floor(x/2).</a:t>
            </a:r>
          </a:p>
          <a:p>
            <a:r>
              <a:rPr lang="en-US" sz="2400" dirty="0"/>
              <a:t>The range of each node can also be calculated on the fly.</a:t>
            </a:r>
          </a:p>
          <a:p>
            <a:r>
              <a:rPr lang="en-US" sz="2400" dirty="0"/>
              <a:t>Root responsible for entire range: l=0, r=n-1</a:t>
            </a:r>
          </a:p>
          <a:p>
            <a:r>
              <a:rPr lang="en-US" sz="2400" dirty="0"/>
              <a:t>Left child has first half, from l to (</a:t>
            </a:r>
            <a:r>
              <a:rPr lang="en-US" sz="2400" dirty="0" err="1"/>
              <a:t>l+r</a:t>
            </a:r>
            <a:r>
              <a:rPr lang="en-US" sz="2400" dirty="0"/>
              <a:t>)/2</a:t>
            </a:r>
          </a:p>
          <a:p>
            <a:r>
              <a:rPr lang="en-US" sz="2400" dirty="0"/>
              <a:t>Right child has second half, from (</a:t>
            </a:r>
            <a:r>
              <a:rPr lang="en-US" sz="2400" dirty="0" err="1"/>
              <a:t>l+r</a:t>
            </a:r>
            <a:r>
              <a:rPr lang="en-US" sz="2400" dirty="0"/>
              <a:t>)/2+1 to r</a:t>
            </a:r>
          </a:p>
        </p:txBody>
      </p:sp>
    </p:spTree>
    <p:extLst>
      <p:ext uri="{BB962C8B-B14F-4D97-AF65-F5344CB8AC3E}">
        <p14:creationId xmlns:p14="http://schemas.microsoft.com/office/powerpoint/2010/main" val="3193299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8CAEC-C80B-402A-B5CD-11096678B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3A885-C2F1-4D98-9CD2-BBD5E8868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Merge function is used to calculate the node value from the value of the left and right children.</a:t>
            </a:r>
          </a:p>
          <a:p>
            <a:r>
              <a:rPr lang="en-US" dirty="0"/>
              <a:t>It’s also used to combine partial results in query function</a:t>
            </a:r>
          </a:p>
          <a:p>
            <a:r>
              <a:rPr lang="en-US" dirty="0"/>
              <a:t>The merge function is problem dependent.</a:t>
            </a:r>
          </a:p>
        </p:txBody>
      </p:sp>
    </p:spTree>
    <p:extLst>
      <p:ext uri="{BB962C8B-B14F-4D97-AF65-F5344CB8AC3E}">
        <p14:creationId xmlns:p14="http://schemas.microsoft.com/office/powerpoint/2010/main" val="274108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DFB7-807B-4B35-AB8E-32DD79B52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5757A-F1CC-4F87-B4AE-68EE1F627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557338"/>
            <a:ext cx="4724400" cy="4568825"/>
          </a:xfrm>
        </p:spPr>
        <p:txBody>
          <a:bodyPr/>
          <a:lstStyle/>
          <a:p>
            <a:r>
              <a:rPr lang="en-US" dirty="0"/>
              <a:t>Initialization of the segment tree</a:t>
            </a:r>
          </a:p>
          <a:p>
            <a:r>
              <a:rPr lang="en-US" dirty="0"/>
              <a:t>Values of the nodes are calculated based on the initial values of the array and the target operation.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C72A47-58CC-4AC0-B2C6-2166C1889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981200"/>
            <a:ext cx="3147970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507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54B39-5DE6-4275-A16C-DA026628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function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91A56FA-7D58-4B69-B59B-24D54B7A3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557338"/>
            <a:ext cx="4571999" cy="4568825"/>
          </a:xfrm>
        </p:spPr>
        <p:txBody>
          <a:bodyPr/>
          <a:lstStyle/>
          <a:p>
            <a:r>
              <a:rPr lang="en-US" sz="2000" dirty="0"/>
              <a:t>Query function answer the query of a certain operation on a target range.</a:t>
            </a:r>
          </a:p>
          <a:p>
            <a:r>
              <a:rPr lang="en-US" sz="2000" dirty="0"/>
              <a:t>For each node, if it’s completely covered within the target range, return its value</a:t>
            </a:r>
          </a:p>
          <a:p>
            <a:r>
              <a:rPr lang="en-US" sz="2000" dirty="0"/>
              <a:t>Otherwise, if the target range is completely covered within its left or right child’s ranges, return the answer from that child.</a:t>
            </a:r>
          </a:p>
          <a:p>
            <a:r>
              <a:rPr lang="en-US" sz="2000" dirty="0"/>
              <a:t>Otherwise, calculate recursively from each child and combine the values.</a:t>
            </a:r>
          </a:p>
        </p:txBody>
      </p:sp>
      <p:sp>
        <p:nvSpPr>
          <p:cNvPr id="9" name="AutoShape 4" descr="sum-segment-tree-query.png">
            <a:extLst>
              <a:ext uri="{FF2B5EF4-FFF2-40B4-BE49-F238E27FC236}">
                <a16:creationId xmlns:a16="http://schemas.microsoft.com/office/drawing/2014/main" id="{29186FA8-DB40-4A4F-9E72-ACE32AD88B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6" descr="sum-segment-tree-query.png">
            <a:extLst>
              <a:ext uri="{FF2B5EF4-FFF2-40B4-BE49-F238E27FC236}">
                <a16:creationId xmlns:a16="http://schemas.microsoft.com/office/drawing/2014/main" id="{517B4866-FA01-4293-8D84-3058FF9C91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287F53-F18E-432C-BAA0-416E32C33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196" y="2333625"/>
            <a:ext cx="2974808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9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16831-449F-4F46-B9D9-D0E25500E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point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59F4-FF9D-459D-9337-59A70277B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557338"/>
            <a:ext cx="4800600" cy="4568825"/>
          </a:xfrm>
        </p:spPr>
        <p:txBody>
          <a:bodyPr/>
          <a:lstStyle/>
          <a:p>
            <a:r>
              <a:rPr lang="en-US" sz="2800" dirty="0"/>
              <a:t>Update an element requires updating all nodes covering it.</a:t>
            </a:r>
          </a:p>
          <a:p>
            <a:r>
              <a:rPr lang="en-US" sz="2800" dirty="0"/>
              <a:t>A single item is covered by Log N nodes at most, one at each level</a:t>
            </a:r>
          </a:p>
          <a:p>
            <a:r>
              <a:rPr lang="en-US" sz="2800" dirty="0"/>
              <a:t>Updates start at the leaf, and propagate to the top.</a:t>
            </a:r>
          </a:p>
          <a:p>
            <a:r>
              <a:rPr lang="en-US" sz="2800" dirty="0"/>
              <a:t>Merge function is used to update the nodes values.</a:t>
            </a:r>
          </a:p>
          <a:p>
            <a:endParaRPr lang="en-US" sz="2800" dirty="0"/>
          </a:p>
        </p:txBody>
      </p:sp>
      <p:sp>
        <p:nvSpPr>
          <p:cNvPr id="4" name="AutoShape 2" descr="sum-segment-tree-update.png">
            <a:extLst>
              <a:ext uri="{FF2B5EF4-FFF2-40B4-BE49-F238E27FC236}">
                <a16:creationId xmlns:a16="http://schemas.microsoft.com/office/drawing/2014/main" id="{8E7F58F7-6F73-4740-AD8F-669EFA4F42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2971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F31BE5-8E99-417D-8B1F-03915F3DC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5463" y="1757326"/>
            <a:ext cx="2871336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785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81AD8-1C1E-4E93-A502-1752CD552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updates and lazy propagation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6F430-DD0A-459A-A638-3948AE3C8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Range updates might require changing large number of nodes, which is costly.</a:t>
            </a:r>
          </a:p>
          <a:p>
            <a:r>
              <a:rPr lang="en-US" sz="2000" dirty="0"/>
              <a:t>Key observation 1: we can avoid re-calculating each node unless we have to, i.e. it’s accessed during query.</a:t>
            </a:r>
          </a:p>
          <a:p>
            <a:r>
              <a:rPr lang="en-US" sz="2000" dirty="0"/>
              <a:t>Key observation 2: a value of a node that has all items changed, can be updated immediately without updating sub-children. Moreover, such updates can be stacked and combined.</a:t>
            </a:r>
          </a:p>
          <a:p>
            <a:r>
              <a:rPr lang="en-US" sz="2000" dirty="0"/>
              <a:t>A value of the node needs to be up-to-date when used during query.</a:t>
            </a:r>
          </a:p>
          <a:p>
            <a:r>
              <a:rPr lang="en-US" sz="2000" dirty="0"/>
              <a:t>Lazy propagation is used to apply the changes to the current node, and push those cached updates to its direct nodes.</a:t>
            </a:r>
          </a:p>
        </p:txBody>
      </p:sp>
    </p:spTree>
    <p:extLst>
      <p:ext uri="{BB962C8B-B14F-4D97-AF65-F5344CB8AC3E}">
        <p14:creationId xmlns:p14="http://schemas.microsoft.com/office/powerpoint/2010/main" val="3407354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06D68-760F-4741-A87E-3395A0097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dimensional segment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6CACF-A446-412F-A101-20EB10328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Segment trees can be applied on higher dimensional vectors</a:t>
            </a:r>
          </a:p>
          <a:p>
            <a:r>
              <a:rPr lang="en-US" dirty="0"/>
              <a:t>2D segment tree on a matrix can answer queries on any sub-rectangle of the matrix.</a:t>
            </a:r>
          </a:p>
          <a:p>
            <a:r>
              <a:rPr lang="en-US" dirty="0"/>
              <a:t>With high dimensions, extra cost of time and space is required.</a:t>
            </a:r>
          </a:p>
        </p:txBody>
      </p:sp>
    </p:spTree>
    <p:extLst>
      <p:ext uri="{BB962C8B-B14F-4D97-AF65-F5344CB8AC3E}">
        <p14:creationId xmlns:p14="http://schemas.microsoft.com/office/powerpoint/2010/main" val="424664356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3771B3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3771B3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IPS_Presentation_Template</Template>
  <TotalTime>116</TotalTime>
  <Words>979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Custom Design</vt:lpstr>
      <vt:lpstr>Segment trees: simple, dynamic, and persistent</vt:lpstr>
      <vt:lpstr>Segment trees </vt:lpstr>
      <vt:lpstr>Data representation</vt:lpstr>
      <vt:lpstr>Merge function</vt:lpstr>
      <vt:lpstr>Build function</vt:lpstr>
      <vt:lpstr>Query function</vt:lpstr>
      <vt:lpstr>Single point update</vt:lpstr>
      <vt:lpstr>Range updates and lazy propagation</vt:lpstr>
      <vt:lpstr>High dimensional segment trees</vt:lpstr>
      <vt:lpstr>Dynamic segment trees</vt:lpstr>
      <vt:lpstr>Dynamic segment trees (2)</vt:lpstr>
      <vt:lpstr>Dynamic segment trees (3)</vt:lpstr>
      <vt:lpstr>Persistent segment trees</vt:lpstr>
      <vt:lpstr>Persistent segment trees (2)</vt:lpstr>
      <vt:lpstr>Persistent segment trees (3)</vt:lpstr>
      <vt:lpstr>Task 1</vt:lpstr>
      <vt:lpstr>Task 2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Segment trees: simple, dynamic, and persistent</dc:title>
  <dc:creator>M.Besher Massri</dc:creator>
  <cp:lastModifiedBy>M.Besher Massri</cp:lastModifiedBy>
  <cp:revision>10</cp:revision>
  <dcterms:created xsi:type="dcterms:W3CDTF">2022-04-20T20:02:40Z</dcterms:created>
  <dcterms:modified xsi:type="dcterms:W3CDTF">2022-04-20T21:59:06Z</dcterms:modified>
</cp:coreProperties>
</file>